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19" r:id="rId4"/>
    <p:sldId id="259" r:id="rId5"/>
    <p:sldId id="320" r:id="rId6"/>
    <p:sldId id="291" r:id="rId7"/>
    <p:sldId id="321" r:id="rId8"/>
    <p:sldId id="312" r:id="rId9"/>
    <p:sldId id="289" r:id="rId10"/>
    <p:sldId id="332" r:id="rId11"/>
    <p:sldId id="313" r:id="rId12"/>
    <p:sldId id="333" r:id="rId13"/>
    <p:sldId id="329" r:id="rId14"/>
    <p:sldId id="315" r:id="rId15"/>
    <p:sldId id="330" r:id="rId16"/>
    <p:sldId id="316" r:id="rId17"/>
    <p:sldId id="318" r:id="rId18"/>
    <p:sldId id="331" r:id="rId19"/>
    <p:sldId id="309" r:id="rId20"/>
    <p:sldId id="323" r:id="rId21"/>
    <p:sldId id="324" r:id="rId22"/>
    <p:sldId id="325" r:id="rId23"/>
    <p:sldId id="327" r:id="rId24"/>
    <p:sldId id="326" r:id="rId25"/>
    <p:sldId id="322" r:id="rId26"/>
    <p:sldId id="297" r:id="rId27"/>
    <p:sldId id="296" r:id="rId28"/>
    <p:sldId id="277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5342" autoAdjust="0"/>
  </p:normalViewPr>
  <p:slideViewPr>
    <p:cSldViewPr>
      <p:cViewPr varScale="1">
        <p:scale>
          <a:sx n="88" d="100"/>
          <a:sy n="88" d="100"/>
        </p:scale>
        <p:origin x="111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BDA6E-8C8C-4D7C-B222-53011978CD4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CEF30-2272-4D60-847E-044D33424C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2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主要分为三个部分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915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76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80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1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332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10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00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930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519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419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latin typeface="+mn-ea"/>
                <a:ea typeface="+mn-ea"/>
              </a:rPr>
              <a:t>1</a:t>
            </a:r>
            <a:r>
              <a:rPr lang="zh-CN" altLang="en-US" sz="1200" dirty="0" smtClean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</a:p>
          <a:p>
            <a:r>
              <a:rPr lang="en-US" altLang="zh-CN" sz="1200" dirty="0" smtClean="0">
                <a:latin typeface="+mn-ea"/>
                <a:ea typeface="+mn-ea"/>
              </a:rPr>
              <a:t>2</a:t>
            </a:r>
            <a:r>
              <a:rPr lang="zh-CN" altLang="en-US" sz="1200" dirty="0" smtClean="0">
                <a:latin typeface="+mn-ea"/>
                <a:ea typeface="+mn-ea"/>
              </a:rPr>
              <a:t>、计算结果可以表现出</a:t>
            </a:r>
            <a:r>
              <a:rPr lang="en-US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[0/90]</a:t>
            </a:r>
            <a:r>
              <a:rPr lang="en-US" altLang="zh-CN" sz="12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1200" dirty="0" smtClean="0">
                <a:latin typeface="+mn-ea"/>
                <a:ea typeface="+mn-ea"/>
              </a:rPr>
              <a:t>板的脆性断裂，</a:t>
            </a:r>
          </a:p>
          <a:p>
            <a:r>
              <a:rPr lang="en-US" altLang="zh-CN" sz="1200" dirty="0" smtClean="0">
                <a:latin typeface="+mn-ea"/>
                <a:ea typeface="+mn-ea"/>
              </a:rPr>
              <a:t>3</a:t>
            </a:r>
            <a:r>
              <a:rPr lang="zh-CN" altLang="en-US" sz="1200" dirty="0" smtClean="0">
                <a:latin typeface="+mn-ea"/>
                <a:ea typeface="+mn-ea"/>
              </a:rPr>
              <a:t>、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模型对损伤演化的影响不太大，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200" dirty="0" smtClean="0">
                <a:latin typeface="+mn-ea"/>
                <a:ea typeface="+mn-ea"/>
              </a:rPr>
              <a:t>比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计算</a:t>
            </a:r>
            <a:r>
              <a:rPr lang="zh-CN" altLang="en-US" sz="1200" dirty="0" smtClean="0">
                <a:latin typeface="+mn-ea"/>
              </a:rPr>
              <a:t>极限载荷的</a:t>
            </a:r>
            <a:r>
              <a:rPr lang="zh-CN" altLang="en-US" sz="1200" dirty="0" smtClean="0">
                <a:latin typeface="+mn-ea"/>
                <a:ea typeface="+mn-ea"/>
              </a:rPr>
              <a:t>误差更小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514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主要分为三个部分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79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047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latin typeface="+mn-ea"/>
                <a:ea typeface="+mn-ea"/>
              </a:rPr>
              <a:t>1</a:t>
            </a:r>
            <a:r>
              <a:rPr lang="zh-CN" altLang="en-US" sz="1200" dirty="0" smtClean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</a:p>
          <a:p>
            <a:r>
              <a:rPr lang="en-US" altLang="zh-CN" sz="1200" dirty="0" smtClean="0">
                <a:latin typeface="+mn-ea"/>
                <a:ea typeface="+mn-ea"/>
              </a:rPr>
              <a:t>2</a:t>
            </a:r>
            <a:r>
              <a:rPr lang="zh-CN" altLang="en-US" sz="1200" dirty="0" smtClean="0">
                <a:latin typeface="+mn-ea"/>
                <a:ea typeface="+mn-ea"/>
              </a:rPr>
              <a:t>、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模型对损伤演化的影响不太大，极限载荷：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比</a:t>
            </a:r>
            <a:r>
              <a:rPr lang="en-US" altLang="zh-CN" sz="1200" dirty="0" smtClean="0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200" dirty="0" smtClean="0">
                <a:latin typeface="+mn-ea"/>
                <a:ea typeface="+mn-ea"/>
                <a:sym typeface="+mn-ea"/>
              </a:rPr>
              <a:t>误差更小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en-US" altLang="zh-CN" sz="1200" dirty="0" smtClean="0">
                <a:latin typeface="+mn-ea"/>
                <a:ea typeface="+mn-ea"/>
              </a:rPr>
              <a:t>3</a:t>
            </a:r>
            <a:r>
              <a:rPr lang="zh-CN" altLang="en-US" sz="1200" dirty="0" smtClean="0">
                <a:latin typeface="+mn-ea"/>
                <a:ea typeface="+mn-ea"/>
              </a:rPr>
              <a:t>、位移载荷曲线的形状和实验相差大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87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885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52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3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9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一方面，复合材料在航空航天等领域上所占的比例越来越多，尤其近年来呈现了快速增长的趋势。</a:t>
            </a:r>
            <a:endParaRPr lang="en-US" altLang="zh-CN" dirty="0" smtClean="0"/>
          </a:p>
          <a:p>
            <a:r>
              <a:rPr lang="zh-CN" altLang="en-US" dirty="0" smtClean="0"/>
              <a:t>另一方面，复合材料在飞机上的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应用部位也有从次承力结构向主承力结构过渡的趋势。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当复合材料层合板作为机舱口、机翼腹部开口等主承力结构时，复合材料的各向异性和开口应力集中，可能会引起复杂的损伤破坏。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因此，对大开口复合板孔边损伤进行实验监测研究，能够为将来飞机的安全性提供保障。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861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主要分为三个部分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96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74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主要分为三个部分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65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331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472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7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0" name="Picture 6" descr="F:\daily life\Logo\Word14.jpg"/>
          <p:cNvPicPr>
            <a:picLocks noChangeAspect="1" noChangeArrowheads="1"/>
          </p:cNvPicPr>
          <p:nvPr userDrawn="1"/>
        </p:nvPicPr>
        <p:blipFill>
          <a:blip r:embed="rId2"/>
          <a:srcRect b="18823"/>
          <a:stretch>
            <a:fillRect/>
          </a:stretch>
        </p:blipFill>
        <p:spPr bwMode="auto">
          <a:xfrm>
            <a:off x="6804248" y="0"/>
            <a:ext cx="2286632" cy="74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模板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  <p:pic>
        <p:nvPicPr>
          <p:cNvPr id="11" name="Picture 6" descr="F:\daily life\Logo\Word14.jpg"/>
          <p:cNvPicPr>
            <a:picLocks noChangeAspect="1" noChangeArrowheads="1"/>
          </p:cNvPicPr>
          <p:nvPr userDrawn="1"/>
        </p:nvPicPr>
        <p:blipFill>
          <a:blip r:embed="rId2"/>
          <a:srcRect b="18823"/>
          <a:stretch>
            <a:fillRect/>
          </a:stretch>
        </p:blipFill>
        <p:spPr bwMode="auto">
          <a:xfrm>
            <a:off x="6857368" y="0"/>
            <a:ext cx="2286632" cy="74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18" Type="http://schemas.openxmlformats.org/officeDocument/2006/relationships/image" Target="../media/image42.png"/><Relationship Id="rId3" Type="http://schemas.openxmlformats.org/officeDocument/2006/relationships/image" Target="../media/image29.tiff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8.tiff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jpeg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19" Type="http://schemas.openxmlformats.org/officeDocument/2006/relationships/image" Target="../media/image43.tiff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49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2.png"/><Relationship Id="rId12" Type="http://schemas.openxmlformats.org/officeDocument/2006/relationships/image" Target="../media/image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1.png"/><Relationship Id="rId10" Type="http://schemas.openxmlformats.org/officeDocument/2006/relationships/image" Target="../media/image58.wmf"/><Relationship Id="rId4" Type="http://schemas.openxmlformats.org/officeDocument/2006/relationships/image" Target="../media/image60.png"/><Relationship Id="rId9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97.png"/><Relationship Id="rId5" Type="http://schemas.openxmlformats.org/officeDocument/2006/relationships/image" Target="../media/image106.wmf"/><Relationship Id="rId10" Type="http://schemas.openxmlformats.org/officeDocument/2006/relationships/image" Target="../media/image110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6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em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17789" y="1844824"/>
            <a:ext cx="6594526" cy="1472571"/>
          </a:xfrm>
        </p:spPr>
        <p:txBody>
          <a:bodyPr>
            <a:normAutofit fontScale="90000"/>
          </a:bodyPr>
          <a:lstStyle/>
          <a:p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大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开口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复合材料层合板的</a:t>
            </a:r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zh-C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       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渐进失效分析</a:t>
            </a:r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endParaRPr lang="zh-CN" altLang="en-US" sz="1600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9322" y="4077306"/>
            <a:ext cx="285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报告人：储鹏程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导    师：励 争 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2018.3.20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9422" y="714356"/>
            <a:ext cx="221457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7030A0"/>
                </a:solidFill>
              </a:rPr>
              <a:t>工学院</a:t>
            </a:r>
            <a:r>
              <a:rPr lang="en-US" altLang="zh-CN" sz="1000" dirty="0" smtClean="0">
                <a:solidFill>
                  <a:srgbClr val="7030A0"/>
                </a:solidFill>
              </a:rPr>
              <a:t>15</a:t>
            </a:r>
            <a:r>
              <a:rPr lang="zh-CN" altLang="en-US" sz="1000" dirty="0" smtClean="0">
                <a:solidFill>
                  <a:srgbClr val="7030A0"/>
                </a:solidFill>
              </a:rPr>
              <a:t>级硕士研究生开题报告</a:t>
            </a:r>
            <a:endParaRPr lang="zh-CN" altLang="en-US" sz="1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E:\Chen\work of PHD\Experiment\Buckle and strength test of laminates with circular cutout by tension load\Experiments\[0]10_H100mm\力-位移曲线（最大荷载34.994kN）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514" y="3654349"/>
            <a:ext cx="3574369" cy="257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Chen\work of PHD\Experiment\Buckle and strength test of laminates with circular cutout by tension load\Experiments\[0]10_H100mm\pictures\IMG_1909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4842" r="7408" b="12572"/>
          <a:stretch>
            <a:fillRect/>
          </a:stretch>
        </p:blipFill>
        <p:spPr bwMode="auto">
          <a:xfrm>
            <a:off x="2983603" y="4931912"/>
            <a:ext cx="1747210" cy="129772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椭圆 14"/>
          <p:cNvSpPr/>
          <p:nvPr/>
        </p:nvSpPr>
        <p:spPr>
          <a:xfrm>
            <a:off x="3707904" y="5085184"/>
            <a:ext cx="907084" cy="23059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47864" y="5733256"/>
            <a:ext cx="1008112" cy="272860"/>
          </a:xfrm>
          <a:prstGeom prst="ellipse">
            <a:avLst/>
          </a:prstGeom>
          <a:noFill/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469230" y="4980691"/>
            <a:ext cx="228316" cy="554731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760" y="3909091"/>
            <a:ext cx="4075393" cy="2352185"/>
          </a:xfrm>
          <a:prstGeom prst="rect">
            <a:avLst/>
          </a:prstGeom>
        </p:spPr>
      </p:pic>
      <p:pic>
        <p:nvPicPr>
          <p:cNvPr id="10242" name="Picture 2" descr="开口100m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4" y="945398"/>
            <a:ext cx="2450069" cy="165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开口80m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142" y="836712"/>
            <a:ext cx="2281278" cy="177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开口100m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749" y="928666"/>
            <a:ext cx="2329786" cy="15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34059" y="695792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位移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en-US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载荷曲线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64901" y="2671053"/>
            <a:ext cx="551754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Ф60</a:t>
            </a:r>
            <a:endParaRPr lang="zh-CN" altLang="en-US" sz="1600" dirty="0"/>
          </a:p>
        </p:txBody>
      </p:sp>
      <p:sp>
        <p:nvSpPr>
          <p:cNvPr id="26" name="矩形 25"/>
          <p:cNvSpPr/>
          <p:nvPr/>
        </p:nvSpPr>
        <p:spPr>
          <a:xfrm>
            <a:off x="3958904" y="2613346"/>
            <a:ext cx="551754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Ф80</a:t>
            </a:r>
            <a:endParaRPr lang="zh-CN" altLang="en-US" sz="1600" dirty="0"/>
          </a:p>
        </p:txBody>
      </p:sp>
      <p:sp>
        <p:nvSpPr>
          <p:cNvPr id="27" name="矩形 26"/>
          <p:cNvSpPr/>
          <p:nvPr/>
        </p:nvSpPr>
        <p:spPr>
          <a:xfrm>
            <a:off x="6724778" y="2592490"/>
            <a:ext cx="654346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Ф100</a:t>
            </a:r>
            <a:endParaRPr lang="zh-CN" altLang="en-US" sz="1600" dirty="0"/>
          </a:p>
        </p:txBody>
      </p:sp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2577242" y="3059668"/>
            <a:ext cx="343491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00FF"/>
            </a:solidFill>
            <a:miter lim="800000"/>
          </a:ln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层合板的失效过程为脆性断裂</a:t>
            </a:r>
            <a:endParaRPr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425672" y="4581128"/>
            <a:ext cx="360041" cy="354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4" idx="6"/>
            <a:endCxn id="15" idx="2"/>
          </p:cNvCxnSpPr>
          <p:nvPr/>
        </p:nvCxnSpPr>
        <p:spPr>
          <a:xfrm>
            <a:off x="1785713" y="4758286"/>
            <a:ext cx="1922191" cy="442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4" idx="6"/>
            <a:endCxn id="16" idx="2"/>
          </p:cNvCxnSpPr>
          <p:nvPr/>
        </p:nvCxnSpPr>
        <p:spPr>
          <a:xfrm>
            <a:off x="1785713" y="4758286"/>
            <a:ext cx="1562151" cy="1111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145752" y="3933056"/>
            <a:ext cx="381506" cy="386440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4" name="直接箭头连接符 43"/>
          <p:cNvCxnSpPr>
            <a:stCxn id="43" idx="6"/>
            <a:endCxn id="17" idx="0"/>
          </p:cNvCxnSpPr>
          <p:nvPr/>
        </p:nvCxnSpPr>
        <p:spPr>
          <a:xfrm>
            <a:off x="2527258" y="4126276"/>
            <a:ext cx="2056130" cy="8544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724778" y="632976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极限载荷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692096" y="6363144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Ф100mm</a:t>
            </a:r>
            <a:r>
              <a:rPr lang="zh-CN" altLang="en-US" b="1" kern="1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开口</a:t>
            </a:r>
            <a:r>
              <a:rPr lang="en-US" altLang="zh-CN" b="1" dirty="0" smtClean="0">
                <a:solidFill>
                  <a:srgbClr val="FF0000"/>
                </a:solidFill>
              </a:rPr>
              <a:t>[0]</a:t>
            </a:r>
            <a:r>
              <a:rPr lang="en-US" altLang="zh-CN" b="1" baseline="-25000" dirty="0" smtClean="0">
                <a:solidFill>
                  <a:srgbClr val="FF0000"/>
                </a:solidFill>
              </a:rPr>
              <a:t>10</a:t>
            </a:r>
            <a:r>
              <a:rPr lang="zh-CN" altLang="zh-CN" b="1" dirty="0">
                <a:solidFill>
                  <a:srgbClr val="FF0000"/>
                </a:solidFill>
              </a:rPr>
              <a:t>铺</a:t>
            </a:r>
            <a:r>
              <a:rPr lang="zh-CN" altLang="zh-CN" b="1" dirty="0" smtClean="0">
                <a:solidFill>
                  <a:srgbClr val="FF0000"/>
                </a:solidFill>
              </a:rPr>
              <a:t>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0" y="3573016"/>
            <a:ext cx="9144000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7" name="直接连接符 66"/>
          <p:cNvCxnSpPr/>
          <p:nvPr/>
        </p:nvCxnSpPr>
        <p:spPr>
          <a:xfrm>
            <a:off x="4889830" y="3573016"/>
            <a:ext cx="15964" cy="3284984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46245" y="6479673"/>
            <a:ext cx="2133600" cy="457200"/>
          </a:xfrm>
        </p:spPr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fld>
            <a:endParaRPr lang="en-US" altLang="zh-CN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5625" y="2584135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Exx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20kN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65" y="4686327"/>
            <a:ext cx="1845461" cy="127141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b="-2750"/>
          <a:stretch>
            <a:fillRect/>
          </a:stretch>
        </p:blipFill>
        <p:spPr>
          <a:xfrm>
            <a:off x="3171" y="1268876"/>
            <a:ext cx="1656184" cy="138031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b="-1151"/>
          <a:stretch>
            <a:fillRect/>
          </a:stretch>
        </p:blipFill>
        <p:spPr>
          <a:xfrm>
            <a:off x="1692392" y="1285798"/>
            <a:ext cx="1685406" cy="138281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1397" y="2619221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Eyy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20kN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b="447"/>
          <a:stretch>
            <a:fillRect/>
          </a:stretch>
        </p:blipFill>
        <p:spPr>
          <a:xfrm>
            <a:off x="3171" y="2935815"/>
            <a:ext cx="1646761" cy="129614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b="447"/>
          <a:stretch>
            <a:fillRect/>
          </a:stretch>
        </p:blipFill>
        <p:spPr>
          <a:xfrm>
            <a:off x="1683099" y="2935815"/>
            <a:ext cx="1694699" cy="133387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255625" y="4259917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Exx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30kN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01397" y="4295003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Exx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56kN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b="447"/>
          <a:stretch>
            <a:fillRect/>
          </a:stretch>
        </p:blipFill>
        <p:spPr>
          <a:xfrm>
            <a:off x="3515759" y="1268876"/>
            <a:ext cx="1656184" cy="133736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b="447"/>
          <a:stretch>
            <a:fillRect/>
          </a:stretch>
        </p:blipFill>
        <p:spPr>
          <a:xfrm>
            <a:off x="5315959" y="1285798"/>
            <a:ext cx="1708745" cy="1362146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842620" y="2638689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 at 17kN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88392" y="2673775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 at 24kN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b="-1151"/>
          <a:stretch>
            <a:fillRect/>
          </a:stretch>
        </p:blipFill>
        <p:spPr>
          <a:xfrm>
            <a:off x="3494886" y="2931972"/>
            <a:ext cx="1656184" cy="1358838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b="-1151"/>
          <a:stretch>
            <a:fillRect/>
          </a:stretch>
        </p:blipFill>
        <p:spPr>
          <a:xfrm>
            <a:off x="5315959" y="2946466"/>
            <a:ext cx="1708745" cy="1401961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3799149" y="4294946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Eyy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22kN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344921" y="4330032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Eyy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 27kN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686327"/>
            <a:ext cx="2045618" cy="140930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2" t="19167" r="22144" b="25222"/>
          <a:stretch>
            <a:fillRect/>
          </a:stretch>
        </p:blipFill>
        <p:spPr>
          <a:xfrm rot="16200000">
            <a:off x="5450004" y="4759043"/>
            <a:ext cx="1292897" cy="1320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4364811" y="6297219"/>
                <a:ext cx="1591205" cy="373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°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</m:sub>
                      </m:sSub>
                      <m:r>
                        <a:rPr lang="en-US" altLang="zh-CN" sz="1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m:rPr>
                          <m:nor/>
                        </m:rPr>
                        <a:rPr lang="az-Cyrl-AZ" altLang="zh-CN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m:t>Ф</m:t>
                      </m:r>
                      <m:r>
                        <a:rPr lang="en-US" altLang="zh-CN" sz="1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10</m:t>
                      </m:r>
                      <m:r>
                        <a:rPr lang="en-US" altLang="zh-CN" sz="1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0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11" y="6297219"/>
                <a:ext cx="1591205" cy="3739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742202" y="6183127"/>
                <a:ext cx="1147750" cy="373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</m:sub>
                      </m:sSub>
                      <m:r>
                        <a:rPr lang="en-US" altLang="zh-CN" sz="1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m:rPr>
                          <m:nor/>
                        </m:rPr>
                        <a:rPr lang="az-Cyrl-AZ" altLang="zh-CN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m:t>Ф</m:t>
                      </m:r>
                      <m:r>
                        <a:rPr lang="en-US" altLang="zh-CN" sz="1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8</m:t>
                      </m:r>
                      <m:r>
                        <a:rPr lang="en-US" altLang="zh-CN" sz="1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0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02" y="6183127"/>
                <a:ext cx="1147750" cy="37394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8" name="图片 47" descr="E:\Chen\work of PHD\Experiment\Buckle and strength test of laminates with circular cutout by tension load\断后试件照片\IMG_1846.JPG"/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3" t="18532" r="30013" b="10427"/>
          <a:stretch>
            <a:fillRect/>
          </a:stretch>
        </p:blipFill>
        <p:spPr bwMode="auto">
          <a:xfrm rot="5400000">
            <a:off x="1871729" y="4722443"/>
            <a:ext cx="1292896" cy="137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b="447"/>
          <a:stretch>
            <a:fillRect/>
          </a:stretch>
        </p:blipFill>
        <p:spPr>
          <a:xfrm>
            <a:off x="7268371" y="1196752"/>
            <a:ext cx="1726569" cy="135895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b="447"/>
          <a:stretch>
            <a:fillRect/>
          </a:stretch>
        </p:blipFill>
        <p:spPr>
          <a:xfrm>
            <a:off x="7264976" y="2792327"/>
            <a:ext cx="1881043" cy="1480544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7458020" y="2544679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 at 20kN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414549" y="4213742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 at 20kN</a:t>
            </a:r>
            <a:endParaRPr lang="zh-CN" altLang="en-US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3"/>
          <p:cNvCxnSpPr>
            <a:cxnSpLocks noChangeShapeType="1"/>
          </p:cNvCxnSpPr>
          <p:nvPr/>
        </p:nvCxnSpPr>
        <p:spPr bwMode="auto">
          <a:xfrm>
            <a:off x="3385134" y="1181299"/>
            <a:ext cx="72132" cy="5580062"/>
          </a:xfrm>
          <a:prstGeom prst="line">
            <a:avLst/>
          </a:prstGeom>
          <a:noFill/>
          <a:ln w="19050" algn="ctr">
            <a:solidFill>
              <a:srgbClr val="0000FF">
                <a:alpha val="98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Straight Connector 3"/>
          <p:cNvCxnSpPr>
            <a:cxnSpLocks noChangeShapeType="1"/>
          </p:cNvCxnSpPr>
          <p:nvPr/>
        </p:nvCxnSpPr>
        <p:spPr bwMode="auto">
          <a:xfrm>
            <a:off x="7092280" y="1161306"/>
            <a:ext cx="72132" cy="5580062"/>
          </a:xfrm>
          <a:prstGeom prst="line">
            <a:avLst/>
          </a:prstGeom>
          <a:noFill/>
          <a:ln w="19050" algn="ctr">
            <a:solidFill>
              <a:srgbClr val="0000FF">
                <a:alpha val="98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88" y="4489140"/>
            <a:ext cx="1559214" cy="1074205"/>
          </a:xfrm>
          <a:prstGeom prst="rect">
            <a:avLst/>
          </a:prstGeom>
        </p:spPr>
      </p:pic>
      <p:pic>
        <p:nvPicPr>
          <p:cNvPr id="56" name="图片 55" descr="E:\Chen\work of PHD\Experiment\Buckle and strength test of laminates with circular cutout by tension load\断后试件照片\IMG_1877.JPG"/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873" y="5661248"/>
            <a:ext cx="1438667" cy="84105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164288" y="6525819"/>
                <a:ext cx="1650516" cy="378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45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°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−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45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</m:sub>
                      </m:sSub>
                      <m:r>
                        <a:rPr lang="en-US" altLang="zh-CN" sz="1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m:rPr>
                          <m:nor/>
                        </m:rPr>
                        <a:rPr lang="az-Cyrl-AZ" altLang="zh-CN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m:t>Ф</m:t>
                      </m:r>
                      <m:r>
                        <a:rPr lang="en-US" altLang="zh-CN" sz="1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80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525819"/>
                <a:ext cx="1650516" cy="378309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8" name="矩形 57"/>
          <p:cNvSpPr/>
          <p:nvPr/>
        </p:nvSpPr>
        <p:spPr>
          <a:xfrm>
            <a:off x="34059" y="695792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DIC</a:t>
            </a:r>
            <a:r>
              <a:rPr lang="zh-CN" altLang="en-US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结果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945801" y="2376375"/>
            <a:ext cx="3718248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有限元软件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Abaqus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software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单元类型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Shell </a:t>
            </a:r>
            <a:r>
              <a:rPr lang="zh-CN" altLang="en-US" sz="1600" dirty="0">
                <a:latin typeface="Arial" panose="020B0604020202020204" pitchFamily="34" charset="0"/>
              </a:rPr>
              <a:t>SC8</a:t>
            </a:r>
            <a:r>
              <a:rPr lang="zh-CN" altLang="en-US" sz="1600" dirty="0" smtClean="0">
                <a:latin typeface="Arial" panose="020B0604020202020204" pitchFamily="34" charset="0"/>
              </a:rPr>
              <a:t>R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1" y="1291405"/>
            <a:ext cx="4622578" cy="2873962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259187" y="692696"/>
            <a:ext cx="2040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有限元模型：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926464" y="3263735"/>
            <a:ext cx="3168352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60mm, 80mm, 100mm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铺层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[0˚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[0˚/90˚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[±45˚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926464" y="1489015"/>
            <a:ext cx="2599419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失效模式及演化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极限载荷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12</a:t>
            </a:fld>
            <a:endParaRPr lang="en-US" altLang="zh-CN" dirty="0"/>
          </a:p>
        </p:txBody>
      </p:sp>
      <p:graphicFrame>
        <p:nvGraphicFramePr>
          <p:cNvPr id="69" name="表格 68"/>
          <p:cNvGraphicFramePr>
            <a:graphicFrameLocks noGrp="1"/>
          </p:cNvGraphicFramePr>
          <p:nvPr/>
        </p:nvGraphicFramePr>
        <p:xfrm>
          <a:off x="251520" y="5677624"/>
          <a:ext cx="8229601" cy="587504"/>
        </p:xfrm>
        <a:graphic>
          <a:graphicData uri="http://schemas.openxmlformats.org/drawingml/2006/table">
            <a:tbl>
              <a:tblPr firstRow="1" firstCol="1" bandRow="1"/>
              <a:tblGrid>
                <a:gridCol w="2164385"/>
                <a:gridCol w="1348008"/>
                <a:gridCol w="1343071"/>
                <a:gridCol w="1017179"/>
                <a:gridCol w="1181771"/>
                <a:gridCol w="1175187"/>
              </a:tblGrid>
              <a:tr h="3436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Strength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en-US" sz="1600" i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(MPa)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1518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764.3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36.0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160.3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0" name="矩形 69"/>
          <p:cNvSpPr/>
          <p:nvPr/>
        </p:nvSpPr>
        <p:spPr>
          <a:xfrm>
            <a:off x="338401" y="5373216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单层的强度参数</a:t>
            </a:r>
            <a:endParaRPr lang="en-US" altLang="zh-CN" sz="700" dirty="0"/>
          </a:p>
        </p:txBody>
      </p:sp>
      <p:graphicFrame>
        <p:nvGraphicFramePr>
          <p:cNvPr id="71" name="表格 70"/>
          <p:cNvGraphicFramePr>
            <a:graphicFrameLocks noGrp="1"/>
          </p:cNvGraphicFramePr>
          <p:nvPr/>
        </p:nvGraphicFramePr>
        <p:xfrm>
          <a:off x="228464" y="4723750"/>
          <a:ext cx="8229600" cy="605155"/>
        </p:xfrm>
        <a:graphic>
          <a:graphicData uri="http://schemas.openxmlformats.org/drawingml/2006/table">
            <a:tbl>
              <a:tblPr firstRow="1" firstCol="1" bandRow="1"/>
              <a:tblGrid>
                <a:gridCol w="2146280"/>
                <a:gridCol w="1621231"/>
                <a:gridCol w="1622877"/>
                <a:gridCol w="1850014"/>
                <a:gridCol w="989198"/>
              </a:tblGrid>
              <a:tr h="361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ρ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kg/m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υ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1520.7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127.70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9.67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72" name="Rectangle 3"/>
          <p:cNvSpPr>
            <a:spLocks noChangeArrowheads="1"/>
          </p:cNvSpPr>
          <p:nvPr/>
        </p:nvSpPr>
        <p:spPr bwMode="auto">
          <a:xfrm>
            <a:off x="357158" y="4342803"/>
            <a:ext cx="522295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单层的材料性能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732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6" grpId="0" animBg="1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3910974" y="1124744"/>
            <a:ext cx="5197530" cy="5161131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51520" y="1124744"/>
            <a:ext cx="3636649" cy="3960440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灯片编号占位符 41"/>
          <p:cNvSpPr>
            <a:spLocks noGrp="1"/>
          </p:cNvSpPr>
          <p:nvPr>
            <p:ph type="sldNum" sz="quarter" idx="12"/>
          </p:nvPr>
        </p:nvSpPr>
        <p:spPr>
          <a:xfrm>
            <a:off x="8244408" y="5884357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251520" y="1270735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损伤准则：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9" y="1662540"/>
            <a:ext cx="3474506" cy="3206367"/>
          </a:xfrm>
          <a:prstGeom prst="rect">
            <a:avLst/>
          </a:prstGeom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55" y="4345434"/>
            <a:ext cx="2700655" cy="1579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3992121" y="2832378"/>
            <a:ext cx="1210588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损伤变量：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534" y="3247162"/>
            <a:ext cx="1696720" cy="8782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276" y="3211091"/>
            <a:ext cx="930275" cy="494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522" y="3777622"/>
            <a:ext cx="1062152" cy="56781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920454" y="1259215"/>
            <a:ext cx="169148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连续损伤模型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671" y="5950039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245" y="2018794"/>
            <a:ext cx="5074285" cy="7410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992121" y="1627783"/>
            <a:ext cx="1473480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损伤本构矩阵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4466590"/>
            <a:ext cx="3150235" cy="1842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89741" y="1581934"/>
            <a:ext cx="95250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损伤变量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34" y="1904643"/>
            <a:ext cx="1696720" cy="8782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061" y="1904132"/>
            <a:ext cx="930275" cy="4946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022" y="2398908"/>
            <a:ext cx="1062152" cy="56781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6671" y="6309320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" y="3148330"/>
            <a:ext cx="3963035" cy="1318260"/>
          </a:xfrm>
          <a:prstGeom prst="rect">
            <a:avLst/>
          </a:prstGeom>
        </p:spPr>
      </p:pic>
      <p:sp>
        <p:nvSpPr>
          <p:cNvPr id="1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2334443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4362326" y="1605429"/>
            <a:ext cx="95250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损伤变量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88790" y="6243955"/>
            <a:ext cx="34042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Damage and Failure Study of Composite Laminates with</a:t>
            </a:r>
          </a:p>
          <a:p>
            <a:r>
              <a:rPr lang="zh-CN" altLang="en-US" sz="1000" dirty="0"/>
              <a:t>Reinforced Cutout Based on CDM</a:t>
            </a:r>
          </a:p>
          <a:p>
            <a:r>
              <a:rPr lang="zh-CN" altLang="en-US" sz="1000" dirty="0"/>
              <a:t>Wang Wenzhi，Wan Xiaopeng，Yao Liaojun</a:t>
            </a:r>
          </a:p>
        </p:txBody>
      </p:sp>
      <p:sp>
        <p:nvSpPr>
          <p:cNvPr id="21" name="矩形 20"/>
          <p:cNvSpPr/>
          <p:nvPr/>
        </p:nvSpPr>
        <p:spPr>
          <a:xfrm>
            <a:off x="4288790" y="1098550"/>
            <a:ext cx="848741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指数退化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1420" y="4476750"/>
            <a:ext cx="1929765" cy="17106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905" y="1884680"/>
            <a:ext cx="3345815" cy="53467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545" y="2419350"/>
            <a:ext cx="1786255" cy="49911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6670" y="1213485"/>
            <a:ext cx="119135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线性退化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140200" y="1213485"/>
            <a:ext cx="5080" cy="560006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7035" y="3148330"/>
            <a:ext cx="2416175" cy="13182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4165" y="3017520"/>
            <a:ext cx="2289175" cy="163703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475855" y="5044122"/>
            <a:ext cx="1668145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Maimí P, Camanho P P, Mayugo J A, et al. A continuum damage model for composite laminates: Part II – Computational implementation and validation[J]. Mechanics of Materials, 2007, 39(10):909–919.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6177" y="825002"/>
            <a:ext cx="2861310" cy="36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退化模型：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2334443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15</a:t>
            </a:fld>
            <a:endParaRPr lang="en-US" altLang="zh-CN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4550890" y="974572"/>
            <a:ext cx="21110" cy="588342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3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645707"/>
            <a:ext cx="2212150" cy="6049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863" y="2191571"/>
            <a:ext cx="2003530" cy="163225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42" y="1262456"/>
            <a:ext cx="4223974" cy="616866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0227" y="4136074"/>
            <a:ext cx="4410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使用</a:t>
            </a:r>
            <a:r>
              <a:rPr lang="en-US" altLang="zh-CN" sz="1400" dirty="0" err="1" smtClean="0"/>
              <a:t>Ramberg</a:t>
            </a:r>
            <a:r>
              <a:rPr lang="en-US" altLang="zh-CN" sz="1400" dirty="0" smtClean="0"/>
              <a:t>-Osgood</a:t>
            </a:r>
            <a:r>
              <a:rPr lang="zh-CN" altLang="en-US" sz="1400" dirty="0" smtClean="0"/>
              <a:t>方程来定义层合板中的剪切非线性本构关系：</a:t>
            </a:r>
            <a:endParaRPr lang="en-US" altLang="zh-CN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3339" y="5984665"/>
            <a:ext cx="4024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刘魏光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余音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汪海</a:t>
            </a:r>
            <a:r>
              <a:rPr lang="en-US" altLang="zh-CN" sz="1200" dirty="0"/>
              <a:t>. </a:t>
            </a:r>
            <a:r>
              <a:rPr lang="en-US" altLang="zh-CN" sz="1200" dirty="0" err="1"/>
              <a:t>考虑剪切非线性的复合材料渐进损伤模型</a:t>
            </a:r>
            <a:r>
              <a:rPr lang="en-US" altLang="zh-CN" sz="1200" dirty="0"/>
              <a:t>[J]. </a:t>
            </a:r>
            <a:r>
              <a:rPr lang="en-US" altLang="zh-CN" sz="1200" dirty="0" err="1"/>
              <a:t>上海交通大学学报</a:t>
            </a:r>
            <a:r>
              <a:rPr lang="en-US" altLang="zh-CN" sz="1200" dirty="0"/>
              <a:t>, 2016, 50(2):194-199.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6" y="2141670"/>
            <a:ext cx="2345270" cy="175869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796" y="5320772"/>
            <a:ext cx="2581662" cy="49801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579847" y="892519"/>
            <a:ext cx="2861310" cy="36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就地强度效应：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99497" y="1186824"/>
            <a:ext cx="419650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 smtClean="0">
                <a:latin typeface="+mn-ea"/>
                <a:ea typeface="+mn-ea"/>
              </a:rPr>
              <a:t>通过</a:t>
            </a:r>
            <a:r>
              <a:rPr lang="zh-CN" altLang="en-US" sz="1400" dirty="0">
                <a:latin typeface="+mn-ea"/>
                <a:ea typeface="+mn-ea"/>
              </a:rPr>
              <a:t>一系列试验研究发现，对于铺层方向和厚度都相同的子层，</a:t>
            </a:r>
            <a:r>
              <a:rPr lang="zh-CN" altLang="en-US" sz="1400" b="1" dirty="0">
                <a:latin typeface="+mn-ea"/>
                <a:ea typeface="+mn-ea"/>
              </a:rPr>
              <a:t>它在多向层合板内和在单向板内时表现出的基体强度（包括横向拉伸和剪切强度）不同，在层合板内表现的强度明显高于在单向板内</a:t>
            </a:r>
            <a:r>
              <a:rPr lang="zh-CN" altLang="en-US" sz="1400" dirty="0">
                <a:latin typeface="+mn-ea"/>
                <a:ea typeface="+mn-ea"/>
              </a:rPr>
              <a:t>，许多文献将层合板的这种现象称为</a:t>
            </a:r>
            <a:r>
              <a:rPr lang="zh-CN" altLang="en-US" sz="1400" b="1" dirty="0">
                <a:latin typeface="+mn-ea"/>
                <a:ea typeface="+mn-ea"/>
              </a:rPr>
              <a:t>就地效应</a:t>
            </a:r>
            <a:r>
              <a:rPr lang="zh-CN" altLang="en-US" sz="1400" dirty="0">
                <a:latin typeface="+mn-ea"/>
                <a:ea typeface="+mn-ea"/>
              </a:rPr>
              <a:t>（</a:t>
            </a:r>
            <a:r>
              <a:rPr lang="en-US" altLang="zh-CN" sz="1400" dirty="0" smtClean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in-situ effect</a:t>
            </a:r>
            <a:r>
              <a:rPr lang="zh-CN" altLang="en-US" sz="1400" dirty="0">
                <a:latin typeface="+mn-ea"/>
                <a:ea typeface="+mn-ea"/>
              </a:rPr>
              <a:t>）。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03668" y="852037"/>
            <a:ext cx="2861310" cy="36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剪切非线性：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2" name="对象 4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84214" y="2531718"/>
          <a:ext cx="1219446" cy="853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" r:id="rId9" imgW="1270000" imgH="889000" progId="Equation.KSEE3">
                  <p:embed/>
                </p:oleObj>
              </mc:Choice>
              <mc:Fallback>
                <p:oleObj r:id="rId9" imgW="1270000" imgH="889000" progId="Equation.KSEE3">
                  <p:embed/>
                  <p:pic>
                    <p:nvPicPr>
                      <p:cNvPr id="0" name="图片 823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84214" y="2531718"/>
                        <a:ext cx="1219446" cy="853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92988" y="3450593"/>
          <a:ext cx="3045446" cy="1086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" r:id="rId11" imgW="2705100" imgH="965200" progId="Equation.KSEE3">
                  <p:embed/>
                </p:oleObj>
              </mc:Choice>
              <mc:Fallback>
                <p:oleObj r:id="rId11" imgW="2705100" imgH="965200" progId="Equation.KSEE3">
                  <p:embed/>
                  <p:pic>
                    <p:nvPicPr>
                      <p:cNvPr id="0" name="图片 823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92988" y="3450593"/>
                        <a:ext cx="3045446" cy="1086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表格 43"/>
          <p:cNvGraphicFramePr/>
          <p:nvPr/>
        </p:nvGraphicFramePr>
        <p:xfrm>
          <a:off x="5092988" y="4735408"/>
          <a:ext cx="297304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026"/>
                <a:gridCol w="917608"/>
                <a:gridCol w="989414"/>
              </a:tblGrid>
              <a:tr h="521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   </a:t>
                      </a:r>
                      <a:r>
                        <a:rPr lang="zh-CN" altLang="en-US" sz="1400" dirty="0" smtClean="0"/>
                        <a:t>材料</a:t>
                      </a:r>
                      <a:r>
                        <a:rPr lang="zh-CN" altLang="en-US" sz="1400" dirty="0"/>
                        <a:t>参数</a:t>
                      </a:r>
                    </a:p>
                    <a:p>
                      <a:pPr>
                        <a:buNone/>
                      </a:pPr>
                      <a:r>
                        <a:rPr lang="zh-CN" altLang="en-US" sz="1400" dirty="0"/>
                        <a:t>铺层</a:t>
                      </a:r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/>
                        <a:t>剪切强度</a:t>
                      </a:r>
                      <a:r>
                        <a:rPr lang="en-US" altLang="zh-CN" sz="1400" dirty="0" err="1"/>
                        <a:t>Sxy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 smtClean="0"/>
                        <a:t>基体拉伸强度</a:t>
                      </a:r>
                      <a:r>
                        <a:rPr lang="en-US" altLang="zh-CN" sz="1400" dirty="0" err="1" smtClean="0"/>
                        <a:t>Yt</a:t>
                      </a:r>
                      <a:endParaRPr lang="en-US" altLang="zh-CN" sz="1400" dirty="0"/>
                    </a:p>
                  </a:txBody>
                  <a:tcPr/>
                </a:tc>
              </a:tr>
              <a:tr h="217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36</a:t>
                      </a:r>
                      <a:endParaRPr lang="en-US" altLang="zh-CN" sz="1400" dirty="0"/>
                    </a:p>
                  </a:txBody>
                  <a:tcPr/>
                </a:tc>
              </a:tr>
              <a:tr h="217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/90]</a:t>
                      </a:r>
                      <a:r>
                        <a:rPr lang="en-US" sz="14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  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54</a:t>
                      </a:r>
                      <a:endParaRPr lang="en-US" altLang="zh-CN" sz="1400" dirty="0"/>
                    </a:p>
                  </a:txBody>
                  <a:tcPr/>
                </a:tc>
              </a:tr>
              <a:tr h="2172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±45]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endParaRPr lang="en-US" altLang="en-US" sz="1400" kern="100" baseline="-25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54</a:t>
                      </a:r>
                      <a:endParaRPr lang="en-US" altLang="zh-CN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菱形 17"/>
          <p:cNvSpPr/>
          <p:nvPr/>
        </p:nvSpPr>
        <p:spPr>
          <a:xfrm>
            <a:off x="48260" y="3759483"/>
            <a:ext cx="2244090" cy="9652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485" y="2148488"/>
            <a:ext cx="2222500" cy="5918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400" dirty="0"/>
              <a:t>计算应变，计算未损伤时的刚度矩阵</a:t>
            </a:r>
          </a:p>
        </p:txBody>
      </p:sp>
      <p:sp>
        <p:nvSpPr>
          <p:cNvPr id="20" name="矩形 19"/>
          <p:cNvSpPr/>
          <p:nvPr/>
        </p:nvSpPr>
        <p:spPr>
          <a:xfrm>
            <a:off x="2790190" y="2442493"/>
            <a:ext cx="1756410" cy="63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计算损伤变量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 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以及          </a:t>
            </a:r>
          </a:p>
        </p:txBody>
      </p:sp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3442833" y="2796823"/>
            <a:ext cx="461645" cy="17907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86055" y="5096793"/>
            <a:ext cx="4361180" cy="6502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400" dirty="0" smtClean="0"/>
              <a:t>计算应力以及</a:t>
            </a:r>
            <a:r>
              <a:rPr lang="en-US" altLang="zh-CN" sz="1400" b="1" dirty="0" smtClean="0">
                <a:sym typeface="+mn-ea"/>
              </a:rPr>
              <a:t>Jacobian</a:t>
            </a:r>
            <a:r>
              <a:rPr lang="zh-CN" altLang="en-US" sz="1400" b="1" dirty="0">
                <a:sym typeface="+mn-ea"/>
              </a:rPr>
              <a:t>矩阵  </a:t>
            </a:r>
            <a:endParaRPr lang="en-US" altLang="zh-CN" sz="1400" b="1" dirty="0" smtClean="0">
              <a:sym typeface="+mn-ea"/>
            </a:endParaRPr>
          </a:p>
          <a:p>
            <a:pPr algn="ctr"/>
            <a:r>
              <a:rPr lang="zh-CN" altLang="en-US" sz="1400" dirty="0" smtClean="0">
                <a:sym typeface="+mn-ea"/>
              </a:rPr>
              <a:t>更新损伤变量</a:t>
            </a:r>
            <a:r>
              <a:rPr lang="en-US" altLang="zh-CN" sz="14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19" idx="2"/>
            <a:endCxn id="36" idx="0"/>
          </p:cNvCxnSpPr>
          <p:nvPr/>
        </p:nvCxnSpPr>
        <p:spPr>
          <a:xfrm>
            <a:off x="1181735" y="2740308"/>
            <a:ext cx="0" cy="337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1"/>
          <p:cNvSpPr txBox="1"/>
          <p:nvPr/>
        </p:nvSpPr>
        <p:spPr>
          <a:xfrm>
            <a:off x="1954803" y="3457223"/>
            <a:ext cx="12490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dirty="0" smtClean="0">
                <a:latin typeface="Times New Roman" panose="02020603050405020304" pitchFamily="18" charset="0"/>
              </a:rPr>
              <a:t>已损伤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18" idx="2"/>
          </p:cNvCxnSpPr>
          <p:nvPr/>
        </p:nvCxnSpPr>
        <p:spPr>
          <a:xfrm flipH="1">
            <a:off x="1166495" y="4724683"/>
            <a:ext cx="3810" cy="3981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文本框 27"/>
          <p:cNvSpPr txBox="1"/>
          <p:nvPr/>
        </p:nvSpPr>
        <p:spPr>
          <a:xfrm>
            <a:off x="515482" y="4767057"/>
            <a:ext cx="11861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dirty="0">
                <a:latin typeface="Times New Roman" panose="02020603050405020304" pitchFamily="18" charset="0"/>
              </a:rPr>
              <a:t>未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损伤</a:t>
            </a:r>
            <a:r>
              <a:rPr lang="en-US" altLang="zh-CN" sz="1200" dirty="0" smtClean="0">
                <a:latin typeface="Times New Roman" panose="02020603050405020304" pitchFamily="18" charset="0"/>
              </a:rPr>
              <a:t> 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27" name="肘形连接符 26"/>
          <p:cNvCxnSpPr>
            <a:stCxn id="18" idx="3"/>
            <a:endCxn id="20" idx="0"/>
          </p:cNvCxnSpPr>
          <p:nvPr/>
        </p:nvCxnSpPr>
        <p:spPr>
          <a:xfrm flipV="1">
            <a:off x="2292350" y="2442493"/>
            <a:ext cx="1376045" cy="1799590"/>
          </a:xfrm>
          <a:prstGeom prst="bentConnector4">
            <a:avLst>
              <a:gd name="adj1" fmla="val 18090"/>
              <a:gd name="adj2" fmla="val 1132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8" name="矩形 27"/>
          <p:cNvSpPr/>
          <p:nvPr/>
        </p:nvSpPr>
        <p:spPr>
          <a:xfrm>
            <a:off x="2773045" y="3732813"/>
            <a:ext cx="1773555" cy="6070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400" dirty="0"/>
              <a:t>计算损伤刚度矩阵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              C</a:t>
            </a:r>
            <a:r>
              <a:rPr lang="en-US" altLang="zh-CN" sz="1400" baseline="-250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</a:t>
            </a:r>
            <a:endParaRPr kumimoji="0" lang="zh-CN" altLang="en-US" sz="1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9" name="直接箭头连接符 28"/>
          <p:cNvCxnSpPr>
            <a:stCxn id="20" idx="2"/>
            <a:endCxn id="28" idx="0"/>
          </p:cNvCxnSpPr>
          <p:nvPr/>
        </p:nvCxnSpPr>
        <p:spPr>
          <a:xfrm flipH="1">
            <a:off x="3660140" y="3077493"/>
            <a:ext cx="8255" cy="655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直接箭头连接符 29"/>
          <p:cNvCxnSpPr>
            <a:stCxn id="28" idx="2"/>
          </p:cNvCxnSpPr>
          <p:nvPr/>
        </p:nvCxnSpPr>
        <p:spPr>
          <a:xfrm>
            <a:off x="3660140" y="4339873"/>
            <a:ext cx="26670" cy="7829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直接箭头连接符 30"/>
          <p:cNvCxnSpPr>
            <a:stCxn id="32" idx="2"/>
            <a:endCxn id="19" idx="0"/>
          </p:cNvCxnSpPr>
          <p:nvPr/>
        </p:nvCxnSpPr>
        <p:spPr>
          <a:xfrm>
            <a:off x="1168400" y="1647473"/>
            <a:ext cx="13335" cy="5010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2" name="文本框 7"/>
          <p:cNvSpPr txBox="1"/>
          <p:nvPr/>
        </p:nvSpPr>
        <p:spPr>
          <a:xfrm>
            <a:off x="114935" y="1340768"/>
            <a:ext cx="2106930" cy="3067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 smtClean="0">
                <a:latin typeface="Times New Roman" panose="02020603050405020304" pitchFamily="18" charset="0"/>
              </a:rPr>
              <a:t>每一个增量步之后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33" name="文本框 8"/>
          <p:cNvSpPr txBox="1"/>
          <p:nvPr/>
        </p:nvSpPr>
        <p:spPr>
          <a:xfrm>
            <a:off x="1212668" y="6083364"/>
            <a:ext cx="244715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Times New Roman" panose="02020603050405020304" pitchFamily="18" charset="0"/>
              </a:rPr>
              <a:t>退出</a:t>
            </a:r>
            <a:r>
              <a:rPr lang="en-US" altLang="zh-CN" sz="1400" dirty="0" smtClean="0">
                <a:latin typeface="Times New Roman" panose="02020603050405020304" pitchFamily="18" charset="0"/>
              </a:rPr>
              <a:t>UMAT,</a:t>
            </a:r>
            <a:r>
              <a:rPr lang="zh-CN" altLang="en-US" sz="1400" dirty="0" smtClean="0">
                <a:latin typeface="Times New Roman" panose="02020603050405020304" pitchFamily="18" charset="0"/>
              </a:rPr>
              <a:t>返回至主程序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cxnSp>
        <p:nvCxnSpPr>
          <p:cNvPr id="34" name="直接箭头连接符 33"/>
          <p:cNvCxnSpPr>
            <a:stCxn id="22" idx="2"/>
          </p:cNvCxnSpPr>
          <p:nvPr/>
        </p:nvCxnSpPr>
        <p:spPr>
          <a:xfrm>
            <a:off x="2366645" y="5747033"/>
            <a:ext cx="0" cy="28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5" name="矩形 34"/>
          <p:cNvSpPr/>
          <p:nvPr/>
        </p:nvSpPr>
        <p:spPr>
          <a:xfrm>
            <a:off x="70485" y="1810668"/>
            <a:ext cx="4548505" cy="4046855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98475" y="3077493"/>
            <a:ext cx="1366520" cy="3536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计算应力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7" name="直接箭头连接符 36"/>
          <p:cNvCxnSpPr>
            <a:stCxn id="36" idx="2"/>
            <a:endCxn id="18" idx="0"/>
          </p:cNvCxnSpPr>
          <p:nvPr/>
        </p:nvCxnSpPr>
        <p:spPr>
          <a:xfrm flipH="1">
            <a:off x="1170305" y="3431188"/>
            <a:ext cx="11430" cy="3282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8" name="文本框 23"/>
          <p:cNvSpPr txBox="1"/>
          <p:nvPr/>
        </p:nvSpPr>
        <p:spPr>
          <a:xfrm>
            <a:off x="2790190" y="1442368"/>
            <a:ext cx="182943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sym typeface="+mn-ea"/>
              </a:rPr>
              <a:t>UMAT </a:t>
            </a:r>
            <a:r>
              <a:rPr lang="zh-CN" altLang="en-US" sz="1800" dirty="0" smtClean="0">
                <a:latin typeface="Times New Roman" panose="02020603050405020304" pitchFamily="18" charset="0"/>
                <a:sym typeface="+mn-ea"/>
              </a:rPr>
              <a:t>流程图</a:t>
            </a:r>
            <a:endParaRPr lang="en-US" altLang="zh-CN" sz="1800" dirty="0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9" name="文本框 2"/>
          <p:cNvSpPr txBox="1"/>
          <p:nvPr/>
        </p:nvSpPr>
        <p:spPr>
          <a:xfrm>
            <a:off x="154305" y="4031898"/>
            <a:ext cx="192071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检查有无损伤</a:t>
            </a:r>
            <a:r>
              <a:rPr lang="en-US" altLang="zh-CN" sz="14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( Hashin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         criterion)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40" name="灯片编号占位符 13"/>
          <p:cNvSpPr>
            <a:spLocks noGrp="1"/>
          </p:cNvSpPr>
          <p:nvPr/>
        </p:nvSpPr>
        <p:spPr bwMode="auto">
          <a:xfrm>
            <a:off x="6604000" y="6208996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A2EA7766-9A74-464A-9A62-AF2E5CE9E77E}" type="slidenum">
              <a:rPr lang="en-US" altLang="zh-CN"/>
              <a:t>16</a:t>
            </a:fld>
            <a:endParaRPr lang="en-US" altLang="zh-CN"/>
          </a:p>
        </p:txBody>
      </p:sp>
      <p:sp>
        <p:nvSpPr>
          <p:cNvPr id="41" name="矩形 40"/>
          <p:cNvSpPr/>
          <p:nvPr/>
        </p:nvSpPr>
        <p:spPr>
          <a:xfrm>
            <a:off x="5261610" y="5561613"/>
            <a:ext cx="3886200" cy="129476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2" name="图片 41"/>
          <p:cNvPicPr/>
          <p:nvPr/>
        </p:nvPicPr>
        <p:blipFill>
          <a:blip r:embed="rId5"/>
          <a:stretch>
            <a:fillRect/>
          </a:stretch>
        </p:blipFill>
        <p:spPr>
          <a:xfrm>
            <a:off x="5713777" y="5636542"/>
            <a:ext cx="2976245" cy="11449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文本框 18"/>
          <p:cNvSpPr txBox="1"/>
          <p:nvPr/>
        </p:nvSpPr>
        <p:spPr>
          <a:xfrm>
            <a:off x="4725670" y="2065947"/>
            <a:ext cx="4422140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</a:rPr>
              <a:t>UMAT Overview</a:t>
            </a:r>
            <a:r>
              <a:rPr lang="zh-CN" altLang="en-US" dirty="0">
                <a:latin typeface="Times New Roman" panose="02020603050405020304" pitchFamily="18" charset="0"/>
              </a:rPr>
              <a:t>：</a:t>
            </a:r>
          </a:p>
          <a:p>
            <a:endParaRPr lang="zh-CN" altLang="en-US" dirty="0">
              <a:latin typeface="Times New Roman" panose="02020603050405020304" pitchFamily="18" charset="0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1600" dirty="0" smtClean="0">
                <a:latin typeface="Times New Roman" panose="02020603050405020304" pitchFamily="18" charset="0"/>
                <a:sym typeface="+mn-ea"/>
              </a:rPr>
              <a:t>、</a:t>
            </a:r>
            <a:r>
              <a:rPr lang="zh-CN" altLang="zh-CN" sz="1600" dirty="0" smtClean="0"/>
              <a:t>可以</a:t>
            </a:r>
            <a:r>
              <a:rPr lang="zh-CN" altLang="zh-CN" sz="1600" dirty="0"/>
              <a:t>用来定义新的</a:t>
            </a:r>
            <a:r>
              <a:rPr lang="zh-CN" altLang="zh-CN" sz="1600" dirty="0" smtClean="0"/>
              <a:t>材料</a:t>
            </a:r>
            <a:r>
              <a:rPr lang="zh-CN" altLang="en-US" sz="1600" dirty="0" smtClean="0"/>
              <a:t>力学</a:t>
            </a:r>
            <a:r>
              <a:rPr lang="zh-CN" altLang="zh-CN" sz="1600" dirty="0" smtClean="0"/>
              <a:t>本</a:t>
            </a:r>
            <a:r>
              <a:rPr lang="zh-CN" altLang="zh-CN" sz="1600" dirty="0"/>
              <a:t>构模型。</a:t>
            </a:r>
          </a:p>
          <a:p>
            <a:endParaRPr lang="zh-CN" altLang="zh-CN" sz="1600" dirty="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1600" dirty="0"/>
              <a:t>对于每个增量步，</a:t>
            </a:r>
            <a:r>
              <a:rPr lang="zh-CN" altLang="en-US" sz="1600" dirty="0" smtClean="0"/>
              <a:t>在定义了用户自定义材料的单元的</a:t>
            </a:r>
            <a:r>
              <a:rPr lang="zh-CN" altLang="en-US" sz="1600" dirty="0"/>
              <a:t>所有物质点处被调用。</a:t>
            </a:r>
          </a:p>
          <a:p>
            <a:endParaRPr lang="zh-CN" altLang="en-US" sz="1600" dirty="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1600" dirty="0"/>
              <a:t>在增量步末必须更新应力和状态变量</a:t>
            </a:r>
            <a:r>
              <a:rPr lang="en-US" altLang="zh-CN" sz="1600" dirty="0"/>
              <a:t>(</a:t>
            </a:r>
            <a:r>
              <a:rPr lang="en-US" altLang="zh-CN" sz="1600" dirty="0">
                <a:sym typeface="+mn-ea"/>
              </a:rPr>
              <a:t>solution-dependent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endParaRPr lang="zh-CN" altLang="en-US" sz="1600" dirty="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  <a:sym typeface="+mn-ea"/>
              </a:rPr>
              <a:t>4</a:t>
            </a:r>
            <a:r>
              <a:rPr lang="zh-CN" altLang="en-US" sz="1600" dirty="0"/>
              <a:t>必须提供材料的</a:t>
            </a:r>
            <a:r>
              <a:rPr lang="en-US" altLang="zh-CN" sz="1600" dirty="0" err="1"/>
              <a:t>Jocobian</a:t>
            </a:r>
            <a:r>
              <a:rPr lang="zh-CN" altLang="en-US" sz="1600" dirty="0"/>
              <a:t>矩阵：</a:t>
            </a:r>
          </a:p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295797" y="5150433"/>
            <a:ext cx="1232748" cy="22606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6" name="直接箭头连接符 45"/>
          <p:cNvCxnSpPr>
            <a:stCxn id="41" idx="1"/>
            <a:endCxn id="45" idx="3"/>
          </p:cNvCxnSpPr>
          <p:nvPr/>
        </p:nvCxnSpPr>
        <p:spPr>
          <a:xfrm flipH="1" flipV="1">
            <a:off x="3528545" y="5263463"/>
            <a:ext cx="1733065" cy="94553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47" name="矩形 46"/>
          <p:cNvSpPr/>
          <p:nvPr/>
        </p:nvSpPr>
        <p:spPr>
          <a:xfrm>
            <a:off x="4718050" y="1810668"/>
            <a:ext cx="4430395" cy="3634556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1494" y="808241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UMAT</a:t>
            </a:r>
            <a:r>
              <a:rPr lang="zh-CN" altLang="en-US" b="1" dirty="0" smtClean="0">
                <a:solidFill>
                  <a:srgbClr val="FF0000"/>
                </a:solidFill>
              </a:rPr>
              <a:t>子程序：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8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446916"/>
              </p:ext>
            </p:extLst>
          </p:nvPr>
        </p:nvGraphicFramePr>
        <p:xfrm>
          <a:off x="7670800" y="4396549"/>
          <a:ext cx="491065" cy="54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6" imgW="355600" imgH="393700" progId="Equation.3">
                  <p:embed/>
                </p:oleObj>
              </mc:Choice>
              <mc:Fallback>
                <p:oleObj r:id="rId6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396549"/>
                        <a:ext cx="491065" cy="543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C:\Users\dell\Desktop\UMAThashinlinear4\abaqus_result\材料参数2\80_I_hashin\0\lin-without SNL\Xt1062-S60-G0.5&amp;60-Dens1-Depth1.58\m_failur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89" y="3107708"/>
            <a:ext cx="1712329" cy="142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74" y="1412776"/>
            <a:ext cx="1675910" cy="148507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74" y="4754085"/>
            <a:ext cx="1722944" cy="1524669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83" y="1434218"/>
            <a:ext cx="1653419" cy="146363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72" y="3122007"/>
            <a:ext cx="1613930" cy="14282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72" y="4796877"/>
            <a:ext cx="1613930" cy="1439087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685309" y="6416235"/>
            <a:ext cx="2244869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degenaration </a:t>
            </a:r>
            <a:endParaRPr lang="zh-CN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3198008" y="6416234"/>
            <a:ext cx="230378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  <a:endParaRPr lang="zh-CN" altLang="en-US" sz="1600" dirty="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4966" y="4883494"/>
            <a:ext cx="1751330" cy="1299210"/>
          </a:xfrm>
          <a:prstGeom prst="rect">
            <a:avLst/>
          </a:prstGeom>
        </p:spPr>
      </p:pic>
      <p:pic>
        <p:nvPicPr>
          <p:cNvPr id="53" name="图片 52"/>
          <p:cNvPicPr/>
          <p:nvPr/>
        </p:nvPicPr>
        <p:blipFill>
          <a:blip r:embed="rId10"/>
          <a:stretch>
            <a:fillRect/>
          </a:stretch>
        </p:blipFill>
        <p:spPr>
          <a:xfrm>
            <a:off x="5457628" y="3138022"/>
            <a:ext cx="1668780" cy="135445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2698" y="1521300"/>
            <a:ext cx="1818640" cy="122428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7637634" y="1940992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60mm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637634" y="3652002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80mm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609512" y="5348949"/>
            <a:ext cx="10230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100mm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59768" y="809468"/>
            <a:ext cx="361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Failure evolution</a:t>
            </a:r>
            <a:r>
              <a:rPr lang="zh-CN" altLang="en-US" sz="2000" dirty="0"/>
              <a:t>：</a:t>
            </a: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0" y="3008657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1" y="4627531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>
            <a:off x="2987824" y="1376755"/>
            <a:ext cx="40353" cy="549394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58205" y="793178"/>
            <a:ext cx="1189355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]</a:t>
            </a:r>
            <a:r>
              <a:rPr lang="en-US" sz="28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sz="2800" kern="100" baseline="-25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316843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-1"/>
          <p:cNvGraphicFramePr/>
          <p:nvPr/>
        </p:nvGraphicFramePr>
        <p:xfrm>
          <a:off x="35496" y="4653136"/>
          <a:ext cx="9048117" cy="1898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260"/>
                <a:gridCol w="746782"/>
                <a:gridCol w="672104"/>
                <a:gridCol w="1129214"/>
                <a:gridCol w="731029"/>
                <a:gridCol w="765211"/>
                <a:gridCol w="1033779"/>
                <a:gridCol w="894604"/>
                <a:gridCol w="735913"/>
                <a:gridCol w="983221"/>
              </a:tblGrid>
              <a:tr h="45005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[0/90]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zh-CN" sz="1800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500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4500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Linear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87.36</a:t>
                      </a:r>
                      <a:endParaRPr lang="zh-CN" sz="16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78.23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kern="100" dirty="0" smtClea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11.7</a:t>
                      </a: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71.05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69.73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1.9%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52.31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35.00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49.5%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4500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Exponential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87.60</a:t>
                      </a:r>
                      <a:endParaRPr lang="zh-CN" sz="16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133985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12.0%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72.00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3.3%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52.42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49.8%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110177" y="1113773"/>
            <a:ext cx="89875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0]</a:t>
            </a:r>
            <a:r>
              <a:rPr lang="en-US" altLang="zh-CN" sz="28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r>
              <a:rPr lang="en-US" sz="2800" kern="100" baseline="-25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4731" y="1031046"/>
            <a:ext cx="28499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Ultimate loading</a:t>
            </a:r>
            <a:r>
              <a:rPr lang="zh-CN" altLang="en-US" dirty="0"/>
              <a:t>：</a:t>
            </a:r>
          </a:p>
        </p:txBody>
      </p:sp>
      <p:sp>
        <p:nvSpPr>
          <p:cNvPr id="11" name="矩形 10"/>
          <p:cNvSpPr/>
          <p:nvPr/>
        </p:nvSpPr>
        <p:spPr>
          <a:xfrm>
            <a:off x="1444659" y="4171064"/>
            <a:ext cx="155000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012160" y="4149080"/>
            <a:ext cx="155000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10" y="1637030"/>
            <a:ext cx="3839210" cy="2308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" y="1637030"/>
            <a:ext cx="4064000" cy="2282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3371850"/>
            <a:ext cx="1722120" cy="142049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35" y="1912620"/>
            <a:ext cx="1983740" cy="12795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935" y="4991735"/>
            <a:ext cx="1853565" cy="1237615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 flipH="1">
            <a:off x="297053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36" name="直接连接符 35"/>
          <p:cNvCxnSpPr/>
          <p:nvPr/>
        </p:nvCxnSpPr>
        <p:spPr>
          <a:xfrm flipH="1">
            <a:off x="-17780" y="328422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/>
          <p:nvPr/>
        </p:nvCxnSpPr>
        <p:spPr>
          <a:xfrm flipH="1">
            <a:off x="-17780" y="484251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38" name="文本框 37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093710" y="5387340"/>
            <a:ext cx="105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100mm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53060" y="60452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1149350" y="148526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0 ply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092575" y="149161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90 ply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1150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37756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771650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75551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1912619"/>
            <a:ext cx="1455020" cy="1283841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7" y="1909280"/>
            <a:ext cx="1383748" cy="123168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66" y="1903731"/>
            <a:ext cx="1381434" cy="122428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63" y="1914095"/>
            <a:ext cx="1402498" cy="124752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74" y="3405914"/>
            <a:ext cx="1448285" cy="1282336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" y="3413849"/>
            <a:ext cx="1430134" cy="126991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2" y="3409360"/>
            <a:ext cx="1437628" cy="127889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87" y="3430012"/>
            <a:ext cx="1397786" cy="123572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15" y="4975011"/>
            <a:ext cx="1385146" cy="122854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77" y="4950603"/>
            <a:ext cx="1459082" cy="130142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2" y="4977763"/>
            <a:ext cx="1371910" cy="122578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5" y="4975011"/>
            <a:ext cx="1393566" cy="1238119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95885" y="1151890"/>
            <a:ext cx="5615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</a:p>
        </p:txBody>
      </p:sp>
      <p:sp>
        <p:nvSpPr>
          <p:cNvPr id="70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412739" y="1068364"/>
            <a:ext cx="1189355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44" name="Group 4"/>
          <p:cNvGrpSpPr/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45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46" name="Group 6"/>
            <p:cNvGrpSpPr/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47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48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研究背景与意义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49" name="Group 9"/>
          <p:cNvGrpSpPr/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50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1" name="Group 11"/>
            <p:cNvGrpSpPr/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52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3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现状</a:t>
                </a:r>
              </a:p>
            </p:txBody>
          </p:sp>
        </p:grpSp>
      </p:grpSp>
      <p:grpSp>
        <p:nvGrpSpPr>
          <p:cNvPr id="54" name="Group 14"/>
          <p:cNvGrpSpPr/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55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A1F28"/>
                </a:gs>
                <a:gs pos="100000">
                  <a:srgbClr val="DA1F2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6" name="Group 16"/>
            <p:cNvGrpSpPr/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57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lang="zh-CN" altLang="en-US" kern="0" dirty="0">
                    <a:solidFill>
                      <a:prstClr val="black"/>
                    </a:solidFill>
                    <a:latin typeface="Lucida Sans Unicode" panose="020B0602030504020204"/>
                    <a:ea typeface="黑体" panose="02010609060101010101" pitchFamily="49" charset="-122"/>
                  </a:rPr>
                  <a:t>内容</a:t>
                </a: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与初步成果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59" name="Group 19"/>
          <p:cNvGrpSpPr/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60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2DA2BF"/>
                </a:gs>
                <a:gs pos="100000">
                  <a:srgbClr val="2DA2BF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61" name="Group 21"/>
            <p:cNvGrpSpPr/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62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63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创新点</a:t>
                </a: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及工作计划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-1"/>
          <p:cNvGraphicFramePr/>
          <p:nvPr/>
        </p:nvGraphicFramePr>
        <p:xfrm>
          <a:off x="35496" y="4653136"/>
          <a:ext cx="9048117" cy="1898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260"/>
                <a:gridCol w="746782"/>
                <a:gridCol w="672104"/>
                <a:gridCol w="1129214"/>
                <a:gridCol w="731029"/>
                <a:gridCol w="656266"/>
                <a:gridCol w="1142724"/>
                <a:gridCol w="894604"/>
                <a:gridCol w="654187"/>
                <a:gridCol w="1064947"/>
              </a:tblGrid>
              <a:tr h="45005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[0/90]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zh-CN" sz="1800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500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4500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Linear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52.67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59.32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8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11.2%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43.83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47.20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8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7.1%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34.56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37.54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4500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Exponential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56.72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4.4%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48.17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2.1%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34.59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177303" y="1195470"/>
            <a:ext cx="1189355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31" y="1031046"/>
            <a:ext cx="28499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Ultimate loading</a:t>
            </a:r>
            <a:r>
              <a:rPr lang="zh-CN" altLang="en-US" dirty="0"/>
              <a:t>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721316"/>
            <a:ext cx="4557573" cy="23736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" y="1721316"/>
            <a:ext cx="4497705" cy="24257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44659" y="4171064"/>
            <a:ext cx="155000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12160" y="4149080"/>
            <a:ext cx="155000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  <p:sp>
        <p:nvSpPr>
          <p:cNvPr id="1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2912641" y="1216397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/>
        </p:nvCxnSpPr>
        <p:spPr>
          <a:xfrm flipH="1">
            <a:off x="-61653" y="3373616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/>
          <p:cNvCxnSpPr/>
          <p:nvPr/>
        </p:nvCxnSpPr>
        <p:spPr>
          <a:xfrm flipH="1">
            <a:off x="-61653" y="4957792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16" name="文本框 15"/>
          <p:cNvSpPr txBox="1"/>
          <p:nvPr/>
        </p:nvSpPr>
        <p:spPr>
          <a:xfrm>
            <a:off x="8170544" y="2348712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60mm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170544" y="3781648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80mm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170545" y="5475442"/>
            <a:ext cx="11150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100mm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4928" y="1393200"/>
            <a:ext cx="2486377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0530" y="1391870"/>
            <a:ext cx="43377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410" y="1798661"/>
            <a:ext cx="2143760" cy="14414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651" y="5118472"/>
            <a:ext cx="2074124" cy="138785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6084168" y="3435767"/>
            <a:ext cx="1726246" cy="144403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1772"/>
            <a:ext cx="1715472" cy="15221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2821"/>
            <a:ext cx="1715472" cy="152626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9" y="4972857"/>
            <a:ext cx="1723960" cy="153346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376156"/>
            <a:ext cx="1726978" cy="15220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979636"/>
            <a:ext cx="1722141" cy="151990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65" y="1770690"/>
            <a:ext cx="1729464" cy="1533458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585393" y="908720"/>
            <a:ext cx="119451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</a:t>
            </a:r>
            <a:r>
              <a:rPr lang="en-US" sz="2800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45]</a:t>
            </a:r>
            <a:r>
              <a:rPr lang="en-US" sz="2800" kern="100" baseline="-25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4468" y="945252"/>
            <a:ext cx="273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Failure evolution</a:t>
            </a:r>
            <a:r>
              <a:rPr lang="zh-CN" altLang="en-US" sz="2000" dirty="0"/>
              <a:t>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82" y="1520905"/>
            <a:ext cx="4118565" cy="2017413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-36512" y="4297268"/>
          <a:ext cx="9126521" cy="1363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0855"/>
                <a:gridCol w="916525"/>
                <a:gridCol w="888969"/>
                <a:gridCol w="1017399"/>
                <a:gridCol w="840148"/>
                <a:gridCol w="763771"/>
                <a:gridCol w="992902"/>
                <a:gridCol w="916525"/>
                <a:gridCol w="916525"/>
                <a:gridCol w="992902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effectLst/>
                          <a:sym typeface="Symbol" panose="05050102010706020507" pitchFamily="18" charset="2"/>
                        </a:rPr>
                        <a:t>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60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80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100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[±45]5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Simul.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Exp.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Relative error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Simul.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Exp.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Relative error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Simul.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Exp.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Relative error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Linear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21.41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28.72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25.5%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17.03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23.79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28.4%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12.75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17.60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27.6%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Exp.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27.34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4.8%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21.73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8.7%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16.09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8.6%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92" y="1451223"/>
            <a:ext cx="4487320" cy="21938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04653" y="826250"/>
            <a:ext cx="131927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</a:t>
            </a:r>
            <a:r>
              <a:rPr lang="en-US" sz="2800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45]</a:t>
            </a:r>
            <a:r>
              <a:rPr lang="en-US" sz="2800" kern="100" baseline="-25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398" y="900460"/>
            <a:ext cx="24372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Ultimate loading</a:t>
            </a:r>
            <a:r>
              <a:rPr lang="zh-CN" altLang="en-US" dirty="0"/>
              <a:t>：</a:t>
            </a:r>
          </a:p>
        </p:txBody>
      </p:sp>
      <p:sp>
        <p:nvSpPr>
          <p:cNvPr id="9" name="矩形 8"/>
          <p:cNvSpPr/>
          <p:nvPr/>
        </p:nvSpPr>
        <p:spPr>
          <a:xfrm>
            <a:off x="1127141" y="3734266"/>
            <a:ext cx="1550001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6094165" y="3734266"/>
            <a:ext cx="1550001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2066359"/>
            <a:ext cx="8712968" cy="1926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512" y="764704"/>
            <a:ext cx="301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剪切非线性</a:t>
            </a:r>
            <a:r>
              <a:rPr lang="en-US" altLang="zh-CN" sz="2000" b="1" dirty="0" smtClean="0">
                <a:solidFill>
                  <a:srgbClr val="FF0000"/>
                </a:solidFill>
                <a:sym typeface="+mn-ea"/>
              </a:rPr>
              <a:t>: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433329"/>
              </p:ext>
            </p:extLst>
          </p:nvPr>
        </p:nvGraphicFramePr>
        <p:xfrm>
          <a:off x="1290441" y="1364366"/>
          <a:ext cx="1641931" cy="56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8" r:id="rId4" imgW="1320165" imgH="457200" progId="Equation.KSEE3">
                  <p:embed/>
                </p:oleObj>
              </mc:Choice>
              <mc:Fallback>
                <p:oleObj r:id="rId4" imgW="1320165" imgH="457200" progId="Equation.KSEE3">
                  <p:embed/>
                  <p:pic>
                    <p:nvPicPr>
                      <p:cNvPr id="0" name="图片 725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0441" y="1364366"/>
                        <a:ext cx="1641931" cy="568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79512" y="1090182"/>
            <a:ext cx="844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使用</a:t>
            </a:r>
            <a:r>
              <a:rPr lang="en-US" altLang="zh-CN" sz="1600" dirty="0" err="1"/>
              <a:t>Ramberg</a:t>
            </a:r>
            <a:r>
              <a:rPr lang="en-US" altLang="zh-CN" sz="1600" dirty="0"/>
              <a:t>-Osgood</a:t>
            </a:r>
            <a:r>
              <a:rPr lang="zh-CN" altLang="en-US" sz="1600" dirty="0"/>
              <a:t>方程来定义层合板中的剪切非线性本构关系</a:t>
            </a:r>
            <a:r>
              <a:rPr lang="en-US" altLang="zh-CN" sz="1600" dirty="0" smtClean="0"/>
              <a:t>:</a:t>
            </a:r>
            <a:endParaRPr lang="en-US" altLang="zh-CN" sz="1600" dirty="0"/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576729"/>
              </p:ext>
            </p:extLst>
          </p:nvPr>
        </p:nvGraphicFramePr>
        <p:xfrm>
          <a:off x="4535996" y="1409062"/>
          <a:ext cx="2036268" cy="528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" r:id="rId6" imgW="1714500" imgH="444500" progId="Equation.KSEE3">
                  <p:embed/>
                </p:oleObj>
              </mc:Choice>
              <mc:Fallback>
                <p:oleObj r:id="rId6" imgW="1714500" imgH="444500" progId="Equation.KSEE3">
                  <p:embed/>
                  <p:pic>
                    <p:nvPicPr>
                      <p:cNvPr id="0" name="图片 726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35996" y="1409062"/>
                        <a:ext cx="2036268" cy="528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238" y="4259293"/>
            <a:ext cx="4352925" cy="2354580"/>
          </a:xfrm>
          <a:prstGeom prst="rect">
            <a:avLst/>
          </a:prstGeom>
        </p:spPr>
      </p:pic>
      <p:pic>
        <p:nvPicPr>
          <p:cNvPr id="14" name="图片 13" descr="m_failure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8063" y="2354085"/>
            <a:ext cx="1351280" cy="1191260"/>
          </a:xfrm>
          <a:prstGeom prst="rect">
            <a:avLst/>
          </a:prstGeom>
        </p:spPr>
      </p:pic>
      <p:pic>
        <p:nvPicPr>
          <p:cNvPr id="15" name="图片 14" descr="m-failure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621" y="2380458"/>
            <a:ext cx="1327785" cy="11722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 flipH="1">
            <a:off x="6396002" y="2371320"/>
            <a:ext cx="1392555" cy="116522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317278" y="3545345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cs typeface="Times New Roman" panose="02020603050405020304" pitchFamily="18" charset="0"/>
                <a:sym typeface="+mn-ea"/>
              </a:rPr>
              <a:t>Experiment</a:t>
            </a:r>
          </a:p>
        </p:txBody>
      </p:sp>
      <p:sp>
        <p:nvSpPr>
          <p:cNvPr id="18" name="矩形 17"/>
          <p:cNvSpPr/>
          <p:nvPr/>
        </p:nvSpPr>
        <p:spPr>
          <a:xfrm>
            <a:off x="3478701" y="3557844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ym typeface="+mn-ea"/>
              </a:rPr>
              <a:t>Shear Nonlinearity</a:t>
            </a:r>
          </a:p>
        </p:txBody>
      </p:sp>
      <p:sp>
        <p:nvSpPr>
          <p:cNvPr id="19" name="矩形 18"/>
          <p:cNvSpPr/>
          <p:nvPr/>
        </p:nvSpPr>
        <p:spPr>
          <a:xfrm>
            <a:off x="496600" y="3536545"/>
            <a:ext cx="1901825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No </a:t>
            </a:r>
            <a:r>
              <a:rPr lang="en-US" altLang="zh-CN" sz="1200" dirty="0">
                <a:sym typeface="+mn-ea"/>
              </a:rPr>
              <a:t>Shear Nonlinearity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77280" y="2062555"/>
            <a:ext cx="3014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ym typeface="+mn-ea"/>
              </a:rPr>
              <a:t>损伤演化</a:t>
            </a:r>
            <a:r>
              <a:rPr lang="en-US" altLang="zh-CN" sz="1600" b="1" dirty="0" smtClean="0">
                <a:sym typeface="+mn-ea"/>
              </a:rPr>
              <a:t>:</a:t>
            </a:r>
            <a:r>
              <a:rPr lang="en-US" altLang="zh-CN" sz="1600" b="1" dirty="0" smtClean="0"/>
              <a:t> </a:t>
            </a:r>
            <a:endParaRPr lang="en-US" altLang="zh-CN" sz="16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177280" y="4016757"/>
            <a:ext cx="3014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ym typeface="+mn-ea"/>
              </a:rPr>
              <a:t>位移载荷曲线</a:t>
            </a:r>
            <a:r>
              <a:rPr lang="en-US" altLang="zh-CN" sz="1600" b="1" dirty="0" smtClean="0">
                <a:sym typeface="+mn-ea"/>
              </a:rPr>
              <a:t>:</a:t>
            </a:r>
            <a:r>
              <a:rPr lang="en-US" altLang="zh-CN" sz="1600" b="1" dirty="0" smtClean="0"/>
              <a:t> </a:t>
            </a:r>
            <a:endParaRPr lang="en-US" altLang="zh-CN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1441678"/>
            <a:ext cx="741682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/>
              <a:t>大开口复合材料层合板的破坏是典型的</a:t>
            </a:r>
            <a:r>
              <a:rPr lang="zh-CN" altLang="en-US" b="1" dirty="0" smtClean="0">
                <a:solidFill>
                  <a:srgbClr val="FF0000"/>
                </a:solidFill>
              </a:rPr>
              <a:t>脆性断裂</a:t>
            </a:r>
            <a:r>
              <a:rPr lang="zh-CN" altLang="en-US" dirty="0" smtClean="0"/>
              <a:t>行为</a:t>
            </a:r>
            <a:r>
              <a:rPr lang="zh-CN" altLang="en-US" dirty="0"/>
              <a:t>；</a:t>
            </a:r>
            <a:r>
              <a:rPr lang="en-US" altLang="zh-CN" dirty="0" smtClean="0"/>
              <a:t> </a:t>
            </a:r>
            <a:endParaRPr lang="en-US" altLang="zh-CN" sz="1050" dirty="0"/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/>
              <a:t>失效的起始点在</a:t>
            </a:r>
            <a:r>
              <a:rPr lang="zh-CN" altLang="en-US" b="1" dirty="0" smtClean="0">
                <a:solidFill>
                  <a:srgbClr val="FF0000"/>
                </a:solidFill>
              </a:rPr>
              <a:t>应力集中区域</a:t>
            </a:r>
            <a:r>
              <a:rPr lang="zh-CN" altLang="en-US" dirty="0" smtClean="0"/>
              <a:t>，</a:t>
            </a:r>
            <a:r>
              <a:rPr lang="zh-CN" altLang="en-US" b="1" dirty="0" smtClean="0">
                <a:solidFill>
                  <a:srgbClr val="FF0000"/>
                </a:solidFill>
              </a:rPr>
              <a:t>极限载荷</a:t>
            </a:r>
            <a:r>
              <a:rPr lang="zh-CN" altLang="en-US" dirty="0" smtClean="0"/>
              <a:t>受到层合板铺层设计的影响，并且随着开口直径尺寸的增加而减小；</a:t>
            </a:r>
            <a:endParaRPr lang="en-US" altLang="zh-CN" dirty="0" smtClean="0"/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失效的演化过程</a:t>
            </a:r>
            <a:r>
              <a:rPr lang="zh-CN" altLang="en-US" dirty="0" smtClean="0">
                <a:sym typeface="+mn-ea"/>
              </a:rPr>
              <a:t>与开口直径的尺寸无关，并且层合板中每一层的失效通常都包含着不同的失效模式；</a:t>
            </a:r>
            <a:endParaRPr lang="en-US" altLang="zh-CN" dirty="0" smtClean="0">
              <a:sym typeface="+mn-ea"/>
            </a:endParaRPr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sym typeface="+mn-ea"/>
              </a:rPr>
              <a:t>使用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连续损伤模型</a:t>
            </a:r>
            <a:r>
              <a:rPr lang="zh-CN" altLang="en-US" dirty="0" smtClean="0">
                <a:sym typeface="+mn-ea"/>
              </a:rPr>
              <a:t>可以准确地模拟大开口复合材料层合板的失效演化行为。指数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退化模型</a:t>
            </a:r>
            <a:r>
              <a:rPr lang="zh-CN" altLang="en-US" dirty="0" smtClean="0">
                <a:sym typeface="+mn-ea"/>
              </a:rPr>
              <a:t>比线性退化模型可以更加准确得预测大开口层合板的极限载荷。对于</a:t>
            </a:r>
            <a:r>
              <a:rPr lang="en-US" altLang="zh-CN" dirty="0">
                <a:sym typeface="+mn-ea"/>
              </a:rPr>
              <a:t>[±45]5 </a:t>
            </a:r>
            <a:r>
              <a:rPr lang="zh-CN" altLang="en-US" dirty="0" smtClean="0">
                <a:sym typeface="+mn-ea"/>
              </a:rPr>
              <a:t>铺层层合板的计算，必须考虑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剪切非线性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85720" y="1000108"/>
            <a:ext cx="536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根据以上的试验和计算结果，可以得到如下结论：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44" name="Group 4"/>
          <p:cNvGrpSpPr/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45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46" name="Group 6"/>
            <p:cNvGrpSpPr/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47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48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研究背景与意义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49" name="Group 9"/>
          <p:cNvGrpSpPr/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50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1" name="Group 11"/>
            <p:cNvGrpSpPr/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52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3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现状</a:t>
                </a:r>
              </a:p>
            </p:txBody>
          </p:sp>
        </p:grpSp>
      </p:grpSp>
      <p:grpSp>
        <p:nvGrpSpPr>
          <p:cNvPr id="54" name="Group 14"/>
          <p:cNvGrpSpPr/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55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A1F28"/>
                </a:gs>
                <a:gs pos="100000">
                  <a:srgbClr val="DA1F2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6" name="Group 16"/>
            <p:cNvGrpSpPr/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57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研究内容与初步成果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59" name="Group 19"/>
          <p:cNvGrpSpPr/>
          <p:nvPr/>
        </p:nvGrpSpPr>
        <p:grpSpPr bwMode="auto">
          <a:xfrm>
            <a:off x="1928794" y="4614875"/>
            <a:ext cx="5114925" cy="457200"/>
            <a:chOff x="1296" y="2256"/>
            <a:chExt cx="3222" cy="288"/>
          </a:xfrm>
        </p:grpSpPr>
        <p:sp>
          <p:nvSpPr>
            <p:cNvPr id="60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2DA2BF"/>
                </a:gs>
                <a:gs pos="100000">
                  <a:srgbClr val="2DA2BF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glow rad="101600">
                <a:srgbClr val="FFFF00">
                  <a:alpha val="60000"/>
                </a:srgbClr>
              </a:glow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61" name="Group 21"/>
            <p:cNvGrpSpPr/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62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63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B641B">
                      <a:tint val="62000"/>
                      <a:satMod val="180000"/>
                    </a:srgbClr>
                  </a:gs>
                  <a:gs pos="65000">
                    <a:srgbClr val="EB641B">
                      <a:tint val="32000"/>
                      <a:satMod val="250000"/>
                    </a:srgbClr>
                  </a:gs>
                  <a:gs pos="100000">
                    <a:srgbClr val="EB641B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641B"/>
                </a:solidFill>
                <a:prstDash val="solid"/>
              </a:ln>
              <a:effectLst>
                <a:glow rad="228600">
                  <a:srgbClr val="EB641B">
                    <a:satMod val="175000"/>
                    <a:alpha val="40000"/>
                  </a:srgb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创新点</a:t>
                </a: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及工作计划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10"/>
          <p:cNvSpPr>
            <a:spLocks noChangeArrowheads="1"/>
          </p:cNvSpPr>
          <p:nvPr/>
        </p:nvSpPr>
        <p:spPr bwMode="gray">
          <a:xfrm>
            <a:off x="1471095" y="4752198"/>
            <a:ext cx="3668186" cy="714380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/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预期创新点及成果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Line 3"/>
          <p:cNvSpPr>
            <a:spLocks noChangeShapeType="1"/>
          </p:cNvSpPr>
          <p:nvPr/>
        </p:nvSpPr>
        <p:spPr bwMode="gray">
          <a:xfrm>
            <a:off x="3511131" y="2364934"/>
            <a:ext cx="201890" cy="258782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gray">
          <a:xfrm flipV="1">
            <a:off x="3689896" y="4301786"/>
            <a:ext cx="277468" cy="24848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25" name="Line 6"/>
          <p:cNvSpPr>
            <a:spLocks noChangeShapeType="1"/>
          </p:cNvSpPr>
          <p:nvPr/>
        </p:nvSpPr>
        <p:spPr bwMode="gray">
          <a:xfrm rot="2103433" flipV="1">
            <a:off x="3316971" y="3370266"/>
            <a:ext cx="308359" cy="240552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gray">
          <a:xfrm rot="-6456755" flipH="1" flipV="1">
            <a:off x="5334772" y="2162995"/>
            <a:ext cx="298175" cy="9387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gray">
          <a:xfrm rot="120645" flipH="1">
            <a:off x="4879034" y="2744181"/>
            <a:ext cx="336810" cy="246939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32" name="AutoShape 10"/>
          <p:cNvSpPr>
            <a:spLocks noChangeArrowheads="1"/>
          </p:cNvSpPr>
          <p:nvPr/>
        </p:nvSpPr>
        <p:spPr bwMode="gray">
          <a:xfrm>
            <a:off x="201491" y="1448622"/>
            <a:ext cx="4025376" cy="71438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A7EA"/>
              </a:gs>
              <a:gs pos="50000">
                <a:srgbClr val="4EA7EA">
                  <a:gamma/>
                  <a:tint val="42353"/>
                  <a:invGamma/>
                </a:srgbClr>
              </a:gs>
              <a:gs pos="100000">
                <a:srgbClr val="4EA7EA"/>
              </a:gs>
            </a:gsLst>
            <a:lin ang="5400000" scaled="1"/>
          </a:gradFill>
          <a:ln w="28575" algn="ctr">
            <a:solidFill>
              <a:schemeClr val="bg1"/>
            </a:solidFill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non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gray">
          <a:xfrm rot="2147097" flipH="1">
            <a:off x="4940866" y="3722210"/>
            <a:ext cx="396832" cy="23106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tailEnd type="triangl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endParaRPr lang="zh-CN" altLang="en-US"/>
          </a:p>
        </p:txBody>
      </p:sp>
      <p:sp>
        <p:nvSpPr>
          <p:cNvPr id="34" name="Oval 15" descr="p3"/>
          <p:cNvSpPr>
            <a:spLocks noChangeArrowheads="1"/>
          </p:cNvSpPr>
          <p:nvPr/>
        </p:nvSpPr>
        <p:spPr bwMode="gray">
          <a:xfrm>
            <a:off x="3643306" y="2929964"/>
            <a:ext cx="1253863" cy="1213416"/>
          </a:xfrm>
          <a:prstGeom prst="ellipse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b="1" dirty="0" smtClean="0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预期成果与</a:t>
            </a:r>
            <a:endParaRPr lang="en-US" altLang="zh-CN" sz="1600" b="1" dirty="0" smtClean="0">
              <a:solidFill>
                <a:srgbClr val="7030A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b="1" dirty="0" smtClean="0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创新点</a:t>
            </a:r>
            <a:endParaRPr kumimoji="0" lang="zh-CN" altLang="zh-CN" sz="16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gray">
          <a:xfrm>
            <a:off x="357158" y="1487694"/>
            <a:ext cx="3811062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</a:rPr>
              <a:t>通过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</a:rPr>
              <a:t>实验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</a:rPr>
              <a:t>以及数值计算对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</a:rPr>
              <a:t>不同铺层及不同孔径的层合板的破坏机理进行研究</a:t>
            </a:r>
            <a:endParaRPr lang="en-US" altLang="zh-CN" sz="1600" b="1" dirty="0">
              <a:solidFill>
                <a:srgbClr val="1C1C1C"/>
              </a:solidFill>
              <a:latin typeface="宋体" panose="02010600030101010101" pitchFamily="2" charset="-122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600" b="1" dirty="0" smtClean="0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AutoShape 23"/>
          <p:cNvSpPr>
            <a:spLocks noChangeArrowheads="1"/>
          </p:cNvSpPr>
          <p:nvPr/>
        </p:nvSpPr>
        <p:spPr bwMode="gray">
          <a:xfrm>
            <a:off x="5220072" y="1988442"/>
            <a:ext cx="3960440" cy="100851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 algn="ctr">
            <a:solidFill>
              <a:schemeClr val="bg1"/>
            </a:solidFill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non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AutoShape 25"/>
          <p:cNvSpPr>
            <a:spLocks noChangeArrowheads="1"/>
          </p:cNvSpPr>
          <p:nvPr/>
        </p:nvSpPr>
        <p:spPr bwMode="gray">
          <a:xfrm>
            <a:off x="6217" y="3026298"/>
            <a:ext cx="3125623" cy="665913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26"/>
          <p:cNvSpPr>
            <a:spLocks noChangeArrowheads="1"/>
          </p:cNvSpPr>
          <p:nvPr/>
        </p:nvSpPr>
        <p:spPr bwMode="auto">
          <a:xfrm>
            <a:off x="1781944" y="4817000"/>
            <a:ext cx="2987824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考虑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就地强度效应，对不同铺层的材料参数进行修正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gray">
          <a:xfrm>
            <a:off x="100914" y="3068960"/>
            <a:ext cx="296371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不同的退化模型（线性、指数退化）进行对比</a:t>
            </a:r>
            <a:endParaRPr lang="en-US" altLang="zh-CN" sz="1600" b="1" dirty="0" smtClean="0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gray">
          <a:xfrm>
            <a:off x="5467488" y="2071884"/>
            <a:ext cx="3559542" cy="83099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</a:rPr>
              <a:t>利用连续损伤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</a:rPr>
              <a:t>模型与有限元结合对</a:t>
            </a:r>
            <a:r>
              <a:rPr lang="zh-CN" altLang="en-US" sz="1600" b="1" dirty="0">
                <a:solidFill>
                  <a:srgbClr val="1C1C1C"/>
                </a:solidFill>
                <a:latin typeface="宋体" panose="02010600030101010101" pitchFamily="2" charset="-122"/>
              </a:rPr>
              <a:t>大开口复合材料层合板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</a:rPr>
              <a:t>进行数值模拟，得到了与实验相符的计算结果</a:t>
            </a:r>
            <a:endParaRPr lang="en-US" altLang="zh-CN" sz="1600" b="1" dirty="0" smtClean="0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" name="AutoShape 23"/>
          <p:cNvSpPr>
            <a:spLocks noChangeArrowheads="1"/>
          </p:cNvSpPr>
          <p:nvPr/>
        </p:nvSpPr>
        <p:spPr bwMode="gray">
          <a:xfrm>
            <a:off x="5454380" y="3654953"/>
            <a:ext cx="3560650" cy="90238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gray">
          <a:xfrm>
            <a:off x="5564240" y="3841251"/>
            <a:ext cx="3318774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考虑材料的剪切非线性效应，得到了符合实验现象的加载曲线</a:t>
            </a:r>
            <a:endParaRPr lang="en-US" altLang="zh-CN" sz="1600" b="1" dirty="0" smtClean="0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/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工作计划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7504" y="1657340"/>
            <a:ext cx="8250710" cy="3429026"/>
            <a:chOff x="107504" y="1357298"/>
            <a:chExt cx="8250710" cy="3429026"/>
          </a:xfrm>
        </p:grpSpPr>
        <p:grpSp>
          <p:nvGrpSpPr>
            <p:cNvPr id="30" name="Group 3"/>
            <p:cNvGrpSpPr/>
            <p:nvPr/>
          </p:nvGrpSpPr>
          <p:grpSpPr bwMode="auto">
            <a:xfrm>
              <a:off x="1285900" y="1357298"/>
              <a:ext cx="1724025" cy="482600"/>
              <a:chOff x="816" y="2304"/>
              <a:chExt cx="1440" cy="448"/>
            </a:xfrm>
          </p:grpSpPr>
          <p:sp>
            <p:nvSpPr>
              <p:cNvPr id="58" name="Freeform 4"/>
              <p:cNvSpPr/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Rectangle 5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2000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1" name="Group 6"/>
            <p:cNvGrpSpPr/>
            <p:nvPr/>
          </p:nvGrpSpPr>
          <p:grpSpPr bwMode="auto">
            <a:xfrm>
              <a:off x="107504" y="2697149"/>
              <a:ext cx="2902421" cy="482600"/>
              <a:chOff x="816" y="2304"/>
              <a:chExt cx="1440" cy="448"/>
            </a:xfrm>
          </p:grpSpPr>
          <p:sp>
            <p:nvSpPr>
              <p:cNvPr id="53" name="Freeform 7"/>
              <p:cNvSpPr/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gradFill rotWithShape="1">
                <a:gsLst>
                  <a:gs pos="0">
                    <a:srgbClr val="D8755A">
                      <a:gamma/>
                      <a:tint val="51373"/>
                      <a:invGamma/>
                    </a:srgbClr>
                  </a:gs>
                  <a:gs pos="100000">
                    <a:srgbClr val="D8755A"/>
                  </a:gs>
                </a:gsLst>
                <a:lin ang="2700000" scaled="1"/>
              </a:gradFill>
              <a:ln w="9525" algn="ctr">
                <a:noFill/>
                <a:miter lim="800000"/>
              </a:ln>
              <a:effectLst/>
            </p:spPr>
            <p:txBody>
              <a:bodyPr vert="horz" wrap="non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2018.04.15~2018.04.29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2" name="Group 9"/>
            <p:cNvGrpSpPr/>
            <p:nvPr/>
          </p:nvGrpSpPr>
          <p:grpSpPr bwMode="auto">
            <a:xfrm>
              <a:off x="107504" y="3840149"/>
              <a:ext cx="2902421" cy="482600"/>
              <a:chOff x="816" y="2304"/>
              <a:chExt cx="1440" cy="448"/>
            </a:xfrm>
          </p:grpSpPr>
          <p:sp>
            <p:nvSpPr>
              <p:cNvPr id="48" name="Freeform 10"/>
              <p:cNvSpPr/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Rectangle 11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gradFill rotWithShape="1">
                <a:gsLst>
                  <a:gs pos="0">
                    <a:srgbClr val="0099CC">
                      <a:gamma/>
                      <a:tint val="36471"/>
                      <a:invGamma/>
                    </a:srgbClr>
                  </a:gs>
                  <a:gs pos="100000">
                    <a:srgbClr val="0099CC"/>
                  </a:gs>
                </a:gsLst>
                <a:lin ang="2700000" scaled="1"/>
              </a:gradFill>
              <a:ln w="9525" algn="ctr">
                <a:noFill/>
                <a:miter lim="800000"/>
              </a:ln>
              <a:effectLst/>
            </p:spPr>
            <p:txBody>
              <a:bodyPr vert="horz" wrap="non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2018.05.1~2018.06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33" name="AutoShape 15"/>
            <p:cNvCxnSpPr>
              <a:cxnSpLocks noChangeShapeType="1"/>
            </p:cNvCxnSpPr>
            <p:nvPr/>
          </p:nvCxnSpPr>
          <p:spPr bwMode="gray">
            <a:xfrm rot="5400000">
              <a:off x="1689664" y="2238899"/>
              <a:ext cx="916499" cy="1588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</a:ln>
          </p:spPr>
        </p:cxnSp>
        <p:cxnSp>
          <p:nvCxnSpPr>
            <p:cNvPr id="34" name="AutoShape 16"/>
            <p:cNvCxnSpPr>
              <a:cxnSpLocks noChangeShapeType="1"/>
            </p:cNvCxnSpPr>
            <p:nvPr/>
          </p:nvCxnSpPr>
          <p:spPr bwMode="gray">
            <a:xfrm>
              <a:off x="2143150" y="3124186"/>
              <a:ext cx="4763" cy="71596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</a:ln>
          </p:spPr>
        </p:cxnSp>
        <p:cxnSp>
          <p:nvCxnSpPr>
            <p:cNvPr id="35" name="AutoShape 17"/>
            <p:cNvCxnSpPr>
              <a:cxnSpLocks noChangeShapeType="1"/>
            </p:cNvCxnSpPr>
            <p:nvPr/>
          </p:nvCxnSpPr>
          <p:spPr bwMode="gray">
            <a:xfrm>
              <a:off x="2143149" y="4267186"/>
              <a:ext cx="2" cy="519138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</a:ln>
          </p:spPr>
        </p:cxnSp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2200300" y="2428868"/>
              <a:ext cx="594360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prstDash val="sysDot"/>
              <a:round/>
              <a:tailEnd type="oval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2200300" y="3511536"/>
              <a:ext cx="594360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prstDash val="sysDot"/>
              <a:round/>
              <a:tailEnd type="oval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Line 20"/>
            <p:cNvSpPr>
              <a:spLocks noChangeShapeType="1"/>
            </p:cNvSpPr>
            <p:nvPr/>
          </p:nvSpPr>
          <p:spPr bwMode="auto">
            <a:xfrm>
              <a:off x="2200300" y="4786322"/>
              <a:ext cx="594360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prstDash val="sysDot"/>
              <a:round/>
              <a:tailEnd type="oval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3071802" y="1424218"/>
              <a:ext cx="5286412" cy="9541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进行大开口复合材料层合板的拉伸试验，得到实验数据</a:t>
              </a:r>
              <a:endParaRPr lang="en-US" altLang="zh-CN" sz="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使用连续损伤模型，在</a:t>
              </a:r>
              <a:r>
                <a:rPr lang="en-US" altLang="zh-CN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ABAQUS</a:t>
              </a: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中对进行各个铺层、孔径的层合板进行数值计算，模拟材料的失效过程。</a:t>
              </a:r>
              <a:endParaRPr lang="en-US" altLang="zh-CN" sz="1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考虑剪切非线性以及就地强度效应，对模拟进行优化。</a:t>
              </a:r>
              <a:endParaRPr lang="en-US" altLang="zh-CN" sz="1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40" name="Group 9"/>
            <p:cNvGrpSpPr/>
            <p:nvPr/>
          </p:nvGrpSpPr>
          <p:grpSpPr bwMode="auto">
            <a:xfrm>
              <a:off x="107504" y="1374761"/>
              <a:ext cx="2902373" cy="482600"/>
              <a:chOff x="816" y="2304"/>
              <a:chExt cx="1440" cy="448"/>
            </a:xfrm>
          </p:grpSpPr>
          <p:sp>
            <p:nvSpPr>
              <p:cNvPr id="46" name="Freeform 10"/>
              <p:cNvSpPr/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Rectangle 11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gradFill rotWithShape="1">
                <a:gsLst>
                  <a:gs pos="0">
                    <a:srgbClr val="0099CC">
                      <a:gamma/>
                      <a:tint val="36471"/>
                      <a:invGamma/>
                    </a:srgbClr>
                  </a:gs>
                  <a:gs pos="100000">
                    <a:srgbClr val="0099CC"/>
                  </a:gs>
                </a:gsLst>
                <a:lin ang="2700000" scaled="1"/>
              </a:gradFill>
              <a:ln w="9525" algn="ctr">
                <a:noFill/>
                <a:miter lim="800000"/>
              </a:ln>
              <a:effectLst/>
            </p:spPr>
            <p:txBody>
              <a:bodyPr vert="horz" wrap="non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2018</a:t>
                </a: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.03.23~2018.04.15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3076381" y="2707542"/>
              <a:ext cx="4668266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整理并补充文献；</a:t>
              </a:r>
              <a:endParaRPr lang="en-US" altLang="zh-CN" sz="1400" b="1" dirty="0" smtClean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400" b="1" dirty="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sz="1400" b="1" dirty="0" smtClean="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完成硕士毕业论文初稿。</a:t>
              </a:r>
            </a:p>
          </p:txBody>
        </p:sp>
        <p:sp>
          <p:nvSpPr>
            <p:cNvPr id="42" name="Text Box 21"/>
            <p:cNvSpPr txBox="1">
              <a:spLocks noChangeArrowheads="1"/>
            </p:cNvSpPr>
            <p:nvPr/>
          </p:nvSpPr>
          <p:spPr bwMode="auto">
            <a:xfrm>
              <a:off x="3074366" y="3782610"/>
              <a:ext cx="4954018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根据送审意见修改毕业论文</a:t>
              </a:r>
              <a:endParaRPr lang="en-US" altLang="zh-CN" sz="1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完成硕士研究生毕业答辩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14546" y="2143116"/>
            <a:ext cx="5214974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Thank you</a:t>
            </a:r>
            <a:r>
              <a:rPr lang="zh-CN" altLang="en-US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！</a:t>
            </a:r>
            <a:endParaRPr lang="zh-CN" alt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7" name="Picture 6" descr="F:\daily life\Logo\Word14.jpg"/>
          <p:cNvPicPr>
            <a:picLocks noChangeAspect="1" noChangeArrowheads="1"/>
          </p:cNvPicPr>
          <p:nvPr/>
        </p:nvPicPr>
        <p:blipFill>
          <a:blip r:embed="rId2"/>
          <a:srcRect b="18823"/>
          <a:stretch>
            <a:fillRect/>
          </a:stretch>
        </p:blipFill>
        <p:spPr bwMode="auto">
          <a:xfrm>
            <a:off x="6444208" y="-1"/>
            <a:ext cx="2286632" cy="74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588224" y="714356"/>
            <a:ext cx="221457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7030A0"/>
                </a:solidFill>
              </a:rPr>
              <a:t>工学院</a:t>
            </a:r>
            <a:r>
              <a:rPr lang="en-US" altLang="zh-CN" sz="1000" dirty="0" smtClean="0">
                <a:solidFill>
                  <a:srgbClr val="7030A0"/>
                </a:solidFill>
              </a:rPr>
              <a:t>10</a:t>
            </a:r>
            <a:r>
              <a:rPr lang="zh-CN" altLang="en-US" sz="1000" dirty="0" smtClean="0">
                <a:solidFill>
                  <a:srgbClr val="7030A0"/>
                </a:solidFill>
              </a:rPr>
              <a:t>级博士研究生开题报告</a:t>
            </a:r>
            <a:endParaRPr lang="zh-CN" altLang="en-US" sz="1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84" name="Group 4"/>
          <p:cNvGrpSpPr/>
          <p:nvPr/>
        </p:nvGrpSpPr>
        <p:grpSpPr bwMode="auto">
          <a:xfrm>
            <a:off x="1885967" y="1571612"/>
            <a:ext cx="5114925" cy="457200"/>
            <a:chOff x="1296" y="1224"/>
            <a:chExt cx="3222" cy="288"/>
          </a:xfrm>
        </p:grpSpPr>
        <p:sp>
          <p:nvSpPr>
            <p:cNvPr id="85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glow rad="101600">
                <a:srgbClr val="FFFF00">
                  <a:alpha val="40000"/>
                </a:srgbClr>
              </a:glow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86" name="Group 6"/>
            <p:cNvGrpSpPr/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87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88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B641B">
                      <a:tint val="62000"/>
                      <a:satMod val="180000"/>
                    </a:srgbClr>
                  </a:gs>
                  <a:gs pos="65000">
                    <a:srgbClr val="EB641B">
                      <a:tint val="32000"/>
                      <a:satMod val="250000"/>
                    </a:srgbClr>
                  </a:gs>
                  <a:gs pos="100000">
                    <a:srgbClr val="EB641B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641B"/>
                </a:solidFill>
                <a:prstDash val="solid"/>
              </a:ln>
              <a:effectLst>
                <a:glow rad="139700">
                  <a:srgbClr val="EB641B">
                    <a:satMod val="175000"/>
                    <a:alpha val="40000"/>
                  </a:srgb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研究背景与意义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89" name="Group 9"/>
          <p:cNvGrpSpPr/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90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91" name="Group 11"/>
            <p:cNvGrpSpPr/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92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93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现状</a:t>
                </a:r>
              </a:p>
            </p:txBody>
          </p:sp>
        </p:grpSp>
      </p:grpSp>
      <p:grpSp>
        <p:nvGrpSpPr>
          <p:cNvPr id="94" name="Group 14"/>
          <p:cNvGrpSpPr/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95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A1F28"/>
                </a:gs>
                <a:gs pos="100000">
                  <a:srgbClr val="DA1F2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96" name="Group 16"/>
            <p:cNvGrpSpPr/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97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98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研究内容与初步成果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99" name="Group 19"/>
          <p:cNvGrpSpPr/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100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2DA2BF"/>
                </a:gs>
                <a:gs pos="100000">
                  <a:srgbClr val="2DA2BF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101" name="Group 21"/>
            <p:cNvGrpSpPr/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102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103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创新点</a:t>
                </a: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及工作计划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上箭头 28"/>
          <p:cNvSpPr/>
          <p:nvPr/>
        </p:nvSpPr>
        <p:spPr>
          <a:xfrm>
            <a:off x="84706" y="941790"/>
            <a:ext cx="2140711" cy="1157748"/>
          </a:xfrm>
          <a:prstGeom prst="up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08" name="直接连接符 107"/>
          <p:cNvCxnSpPr/>
          <p:nvPr/>
        </p:nvCxnSpPr>
        <p:spPr>
          <a:xfrm>
            <a:off x="357158" y="785794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357158" y="285728"/>
            <a:ext cx="385765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研究背景及意义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形状 12"/>
          <p:cNvSpPr/>
          <p:nvPr/>
        </p:nvSpPr>
        <p:spPr>
          <a:xfrm>
            <a:off x="1805389" y="2704044"/>
            <a:ext cx="5923371" cy="2607472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椭圆 14"/>
          <p:cNvSpPr/>
          <p:nvPr/>
        </p:nvSpPr>
        <p:spPr>
          <a:xfrm>
            <a:off x="2785924" y="4388147"/>
            <a:ext cx="136872" cy="14579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椭圆 15"/>
          <p:cNvSpPr/>
          <p:nvPr/>
        </p:nvSpPr>
        <p:spPr>
          <a:xfrm>
            <a:off x="4225826" y="3707734"/>
            <a:ext cx="247422" cy="26354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椭圆 16"/>
          <p:cNvSpPr/>
          <p:nvPr/>
        </p:nvSpPr>
        <p:spPr>
          <a:xfrm>
            <a:off x="6129302" y="3289436"/>
            <a:ext cx="342179" cy="36447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任意多边形 17"/>
          <p:cNvSpPr/>
          <p:nvPr/>
        </p:nvSpPr>
        <p:spPr>
          <a:xfrm>
            <a:off x="596359" y="1747187"/>
            <a:ext cx="1117407" cy="1760053"/>
          </a:xfrm>
          <a:custGeom>
            <a:avLst/>
            <a:gdLst>
              <a:gd name="connsiteX0" fmla="*/ 0 w 1117407"/>
              <a:gd name="connsiteY0" fmla="*/ 0 h 1760053"/>
              <a:gd name="connsiteX1" fmla="*/ 1117407 w 1117407"/>
              <a:gd name="connsiteY1" fmla="*/ 0 h 1760053"/>
              <a:gd name="connsiteX2" fmla="*/ 1117407 w 1117407"/>
              <a:gd name="connsiteY2" fmla="*/ 1760053 h 1760053"/>
              <a:gd name="connsiteX3" fmla="*/ 0 w 1117407"/>
              <a:gd name="connsiteY3" fmla="*/ 1760053 h 1760053"/>
              <a:gd name="connsiteX4" fmla="*/ 0 w 1117407"/>
              <a:gd name="connsiteY4" fmla="*/ 0 h 176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07" h="1760053">
                <a:moveTo>
                  <a:pt x="0" y="0"/>
                </a:moveTo>
                <a:lnTo>
                  <a:pt x="1117407" y="0"/>
                </a:lnTo>
                <a:lnTo>
                  <a:pt x="1117407" y="1760053"/>
                </a:lnTo>
                <a:lnTo>
                  <a:pt x="0" y="17600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0" tIns="0" rIns="177800" bIns="177800" numCol="1" spcCol="1270" anchor="ctr" anchorCtr="0">
            <a:noAutofit/>
          </a:bodyPr>
          <a:lstStyle/>
          <a:p>
            <a:pPr lvl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 dirty="0"/>
          </a:p>
        </p:txBody>
      </p:sp>
      <p:sp>
        <p:nvSpPr>
          <p:cNvPr id="19" name="任意多边形 18"/>
          <p:cNvSpPr/>
          <p:nvPr/>
        </p:nvSpPr>
        <p:spPr>
          <a:xfrm>
            <a:off x="793901" y="3653911"/>
            <a:ext cx="1117407" cy="1760053"/>
          </a:xfrm>
          <a:custGeom>
            <a:avLst/>
            <a:gdLst>
              <a:gd name="connsiteX0" fmla="*/ 0 w 1117407"/>
              <a:gd name="connsiteY0" fmla="*/ 0 h 1760053"/>
              <a:gd name="connsiteX1" fmla="*/ 1117407 w 1117407"/>
              <a:gd name="connsiteY1" fmla="*/ 0 h 1760053"/>
              <a:gd name="connsiteX2" fmla="*/ 1117407 w 1117407"/>
              <a:gd name="connsiteY2" fmla="*/ 1760053 h 1760053"/>
              <a:gd name="connsiteX3" fmla="*/ 0 w 1117407"/>
              <a:gd name="connsiteY3" fmla="*/ 1760053 h 1760053"/>
              <a:gd name="connsiteX4" fmla="*/ 0 w 1117407"/>
              <a:gd name="connsiteY4" fmla="*/ 0 h 176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07" h="1760053">
                <a:moveTo>
                  <a:pt x="0" y="0"/>
                </a:moveTo>
                <a:lnTo>
                  <a:pt x="1117407" y="0"/>
                </a:lnTo>
                <a:lnTo>
                  <a:pt x="1117407" y="1760053"/>
                </a:lnTo>
                <a:lnTo>
                  <a:pt x="0" y="17600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0" tIns="0" rIns="177800" bIns="177800" numCol="1" spcCol="1270" anchor="ctr" anchorCtr="0">
            <a:noAutofit/>
          </a:bodyPr>
          <a:lstStyle/>
          <a:p>
            <a:pPr lvl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/>
          </a:p>
        </p:txBody>
      </p:sp>
      <p:sp>
        <p:nvSpPr>
          <p:cNvPr id="20" name="TextBox 24"/>
          <p:cNvSpPr txBox="1"/>
          <p:nvPr/>
        </p:nvSpPr>
        <p:spPr>
          <a:xfrm>
            <a:off x="596359" y="1341180"/>
            <a:ext cx="111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大量应用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 rot="10800000">
            <a:off x="1825147" y="4941168"/>
            <a:ext cx="2140711" cy="1157748"/>
          </a:xfrm>
          <a:prstGeom prst="up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61"/>
          <p:cNvSpPr txBox="1"/>
          <p:nvPr/>
        </p:nvSpPr>
        <p:spPr>
          <a:xfrm>
            <a:off x="2336800" y="5340558"/>
            <a:ext cx="111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事故发生</a:t>
            </a:r>
            <a:endParaRPr lang="zh-CN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570" y="4845752"/>
            <a:ext cx="1800000" cy="1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43914">
            <a:off x="430966" y="3442705"/>
            <a:ext cx="1800000" cy="137012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/>
          <a:srcRect l="10567" r="6655"/>
          <a:stretch>
            <a:fillRect/>
          </a:stretch>
        </p:blipFill>
        <p:spPr>
          <a:xfrm>
            <a:off x="6300392" y="4845752"/>
            <a:ext cx="1800000" cy="1288794"/>
          </a:xfrm>
          <a:prstGeom prst="rect">
            <a:avLst/>
          </a:prstGeom>
        </p:spPr>
      </p:pic>
      <p:pic>
        <p:nvPicPr>
          <p:cNvPr id="30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0358">
            <a:off x="2256141" y="2194993"/>
            <a:ext cx="2174015" cy="151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 descr="C:\Users\dell\AppData\Roaming\Tencent\Users\383267159\QQ\WinTemp\RichOle\MM[)%JBP0R@H~}$MWB_VE6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69759" y="1530586"/>
            <a:ext cx="2578385" cy="1300912"/>
          </a:xfrm>
          <a:prstGeom prst="rect">
            <a:avLst/>
          </a:prstGeom>
          <a:noFill/>
        </p:spPr>
      </p:pic>
      <p:pic>
        <p:nvPicPr>
          <p:cNvPr id="32" name="Picture 2" descr="7-17机身舱门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6"/>
          <a:stretch>
            <a:fillRect/>
          </a:stretch>
        </p:blipFill>
        <p:spPr bwMode="auto">
          <a:xfrm>
            <a:off x="7171689" y="2753976"/>
            <a:ext cx="1846263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44" name="Group 4"/>
          <p:cNvGrpSpPr/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45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46" name="Group 6"/>
            <p:cNvGrpSpPr/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47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48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研究背景与意义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49" name="Group 9"/>
          <p:cNvGrpSpPr/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50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glow rad="101600">
                <a:srgbClr val="FFFF00">
                  <a:alpha val="60000"/>
                </a:srgbClr>
              </a:glow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1" name="Group 11"/>
            <p:cNvGrpSpPr/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52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3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B641B">
                      <a:tint val="62000"/>
                      <a:satMod val="180000"/>
                    </a:srgbClr>
                  </a:gs>
                  <a:gs pos="65000">
                    <a:srgbClr val="EB641B">
                      <a:tint val="32000"/>
                      <a:satMod val="250000"/>
                    </a:srgbClr>
                  </a:gs>
                  <a:gs pos="100000">
                    <a:srgbClr val="EB641B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641B"/>
                </a:solidFill>
                <a:prstDash val="solid"/>
              </a:ln>
              <a:effectLst>
                <a:glow rad="228600">
                  <a:srgbClr val="EB641B">
                    <a:satMod val="175000"/>
                    <a:alpha val="40000"/>
                  </a:srgb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现状</a:t>
                </a:r>
              </a:p>
            </p:txBody>
          </p:sp>
        </p:grpSp>
      </p:grpSp>
      <p:grpSp>
        <p:nvGrpSpPr>
          <p:cNvPr id="54" name="Group 14"/>
          <p:cNvGrpSpPr/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55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A1F28"/>
                </a:gs>
                <a:gs pos="100000">
                  <a:srgbClr val="DA1F2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56" name="Group 16"/>
            <p:cNvGrpSpPr/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57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研究内容与初步成果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59" name="Group 19"/>
          <p:cNvGrpSpPr/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60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2DA2BF"/>
                </a:gs>
                <a:gs pos="100000">
                  <a:srgbClr val="2DA2BF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61" name="Group 21"/>
            <p:cNvGrpSpPr/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62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63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创新点</a:t>
                </a: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及工作计划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标题 2"/>
          <p:cNvSpPr txBox="1"/>
          <p:nvPr/>
        </p:nvSpPr>
        <p:spPr>
          <a:xfrm>
            <a:off x="285720" y="285728"/>
            <a:ext cx="2918128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研究进展</a:t>
            </a: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10400" y="6386438"/>
            <a:ext cx="2133600" cy="457200"/>
          </a:xfrm>
        </p:spPr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15" name="TextBox 7"/>
          <p:cNvSpPr txBox="1"/>
          <p:nvPr/>
        </p:nvSpPr>
        <p:spPr>
          <a:xfrm>
            <a:off x="8255" y="1740535"/>
            <a:ext cx="1672590" cy="92333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/>
              <a:t>层折减方法（</a:t>
            </a:r>
            <a:r>
              <a:rPr dirty="0" smtClean="0"/>
              <a:t>ply-discount method</a:t>
            </a:r>
            <a:r>
              <a:rPr lang="zh-CN" altLang="en-US" dirty="0" smtClean="0"/>
              <a:t>）</a:t>
            </a:r>
            <a:r>
              <a:rPr dirty="0" smtClean="0"/>
              <a:t> </a:t>
            </a:r>
            <a:endParaRPr lang="en-US" sz="1600" b="0" dirty="0" smtClean="0"/>
          </a:p>
        </p:txBody>
      </p:sp>
      <p:sp>
        <p:nvSpPr>
          <p:cNvPr id="16" name="TextBox 17"/>
          <p:cNvSpPr txBox="1"/>
          <p:nvPr/>
        </p:nvSpPr>
        <p:spPr>
          <a:xfrm>
            <a:off x="8255" y="3171825"/>
            <a:ext cx="1672590" cy="92333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/>
              <a:t>断裂力学方法（fracture mechanics） </a:t>
            </a:r>
            <a:endParaRPr lang="zh-CN" altLang="en-US" dirty="0"/>
          </a:p>
        </p:txBody>
      </p:sp>
      <p:sp>
        <p:nvSpPr>
          <p:cNvPr id="17" name="TextBox 18"/>
          <p:cNvSpPr txBox="1"/>
          <p:nvPr/>
        </p:nvSpPr>
        <p:spPr>
          <a:xfrm>
            <a:off x="8255" y="5014595"/>
            <a:ext cx="1671955" cy="92333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/>
              <a:t>连续损伤模型（</a:t>
            </a:r>
            <a:r>
              <a:rPr lang="en-US" altLang="zh-CN" dirty="0" smtClean="0"/>
              <a:t>continuum </a:t>
            </a:r>
            <a:r>
              <a:rPr lang="en-US" altLang="zh-CN" dirty="0"/>
              <a:t>damage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18" name="TextBox 24"/>
          <p:cNvSpPr txBox="1"/>
          <p:nvPr/>
        </p:nvSpPr>
        <p:spPr>
          <a:xfrm>
            <a:off x="2081530" y="1264285"/>
            <a:ext cx="2318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sym typeface="+mn-ea"/>
              </a:rPr>
              <a:t>David W.Sleight,NASA /TP-1999-209107</a:t>
            </a:r>
            <a:endParaRPr lang="en-US" sz="1600" b="0">
              <a:sym typeface="+mn-ea"/>
            </a:endParaRPr>
          </a:p>
          <a:p>
            <a:pPr algn="l"/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120775"/>
            <a:ext cx="2728595" cy="2051050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>
            <a:off x="1808480" y="1421130"/>
            <a:ext cx="218440" cy="1083310"/>
          </a:xfrm>
          <a:prstGeom prst="leftBrac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3CC"/>
              </a:solidFill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2036445" y="2202815"/>
            <a:ext cx="23183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ym typeface="+mn-ea"/>
              </a:rPr>
              <a:t>Wang Danyong,2005</a:t>
            </a:r>
          </a:p>
          <a:p>
            <a:pPr algn="l"/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081530" y="382206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P.P. Camanho</a:t>
            </a:r>
            <a:r>
              <a:rPr lang="en-US" altLang="zh-CN" sz="1600"/>
              <a:t>,2012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81530" y="2931160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Whitney JM, Nuismer RJ.</a:t>
            </a:r>
            <a:r>
              <a:rPr lang="en-US" altLang="zh-CN" sz="1600"/>
              <a:t>1974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026920" y="4880610"/>
            <a:ext cx="22733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1600" dirty="0" err="1">
                <a:cs typeface="Times New Roman" panose="02020603050405020304" pitchFamily="18" charset="0"/>
                <a:sym typeface="+mn-ea"/>
              </a:rPr>
              <a:t>Ireneusz</a:t>
            </a:r>
            <a:r>
              <a:rPr lang="en-US" altLang="zh-CN" sz="1600" dirty="0"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dirty="0" smtClean="0">
                <a:cs typeface="Times New Roman" panose="02020603050405020304" pitchFamily="18" charset="0"/>
                <a:sym typeface="+mn-ea"/>
              </a:rPr>
              <a:t>Lapczyk,2007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081530" y="565975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P. Maim</a:t>
            </a:r>
            <a:r>
              <a:rPr lang="en-US" altLang="zh-CN" sz="1600"/>
              <a:t>i,2007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1818005" y="3075940"/>
            <a:ext cx="218440" cy="1083310"/>
          </a:xfrm>
          <a:prstGeom prst="leftBrac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3CC"/>
              </a:solidFill>
            </a:endParaRPr>
          </a:p>
        </p:txBody>
      </p:sp>
      <p:sp>
        <p:nvSpPr>
          <p:cNvPr id="31" name="左大括号 30"/>
          <p:cNvSpPr/>
          <p:nvPr/>
        </p:nvSpPr>
        <p:spPr>
          <a:xfrm>
            <a:off x="1808480" y="4880610"/>
            <a:ext cx="218440" cy="1083310"/>
          </a:xfrm>
          <a:prstGeom prst="leftBrac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3CC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/>
          <a:srcRect l="2425" t="3106" r="3912" b="8790"/>
          <a:stretch>
            <a:fillRect/>
          </a:stretch>
        </p:blipFill>
        <p:spPr>
          <a:xfrm>
            <a:off x="6952378" y="5279470"/>
            <a:ext cx="2249644" cy="110696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220" y="5123180"/>
            <a:ext cx="2666365" cy="14192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055" y="1525270"/>
            <a:ext cx="1219200" cy="12477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7"/>
          <a:srcRect l="10284" t="8802" r="8194" b="4682"/>
          <a:stretch>
            <a:fillRect/>
          </a:stretch>
        </p:blipFill>
        <p:spPr>
          <a:xfrm>
            <a:off x="6281990" y="3822163"/>
            <a:ext cx="2188915" cy="95103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8"/>
          <a:srcRect l="3462" t="11791" r="6564" b="9062"/>
          <a:stretch>
            <a:fillRect/>
          </a:stretch>
        </p:blipFill>
        <p:spPr>
          <a:xfrm>
            <a:off x="6252053" y="3171784"/>
            <a:ext cx="2248647" cy="74954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9"/>
          <a:srcRect l="6272" t="2591" r="9189" b="3872"/>
          <a:stretch>
            <a:fillRect/>
          </a:stretch>
        </p:blipFill>
        <p:spPr>
          <a:xfrm>
            <a:off x="4408399" y="3333127"/>
            <a:ext cx="1844247" cy="1547471"/>
          </a:xfrm>
          <a:prstGeom prst="rect">
            <a:avLst/>
          </a:prstGeom>
        </p:spPr>
      </p:pic>
      <p:cxnSp>
        <p:nvCxnSpPr>
          <p:cNvPr id="38" name="Straight Connector 3"/>
          <p:cNvCxnSpPr>
            <a:cxnSpLocks noChangeShapeType="1"/>
          </p:cNvCxnSpPr>
          <p:nvPr/>
        </p:nvCxnSpPr>
        <p:spPr bwMode="auto">
          <a:xfrm flipV="1">
            <a:off x="4355976" y="1196975"/>
            <a:ext cx="0" cy="5472430"/>
          </a:xfrm>
          <a:prstGeom prst="line">
            <a:avLst/>
          </a:prstGeom>
          <a:noFill/>
          <a:ln w="9525" algn="ctr">
            <a:solidFill>
              <a:srgbClr val="0000FF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390784" y="6333460"/>
            <a:ext cx="3761358" cy="40011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如何预测大开口层合板的失效？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/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84" name="Group 4"/>
          <p:cNvGrpSpPr/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85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86" name="Group 6"/>
            <p:cNvGrpSpPr/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87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88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研究背景与意义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89" name="Group 9"/>
          <p:cNvGrpSpPr/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90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91" name="Group 11"/>
            <p:cNvGrpSpPr/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92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93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现状</a:t>
                </a:r>
              </a:p>
            </p:txBody>
          </p:sp>
        </p:grpSp>
      </p:grpSp>
      <p:grpSp>
        <p:nvGrpSpPr>
          <p:cNvPr id="94" name="Group 14"/>
          <p:cNvGrpSpPr/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95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A1F28"/>
                </a:gs>
                <a:gs pos="100000">
                  <a:srgbClr val="DA1F2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glow rad="101600">
                <a:srgbClr val="FFFF00">
                  <a:alpha val="60000"/>
                </a:srgbClr>
              </a:glow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96" name="Group 16"/>
            <p:cNvGrpSpPr/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97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98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B641B">
                      <a:tint val="62000"/>
                      <a:satMod val="180000"/>
                    </a:srgbClr>
                  </a:gs>
                  <a:gs pos="65000">
                    <a:srgbClr val="EB641B">
                      <a:tint val="32000"/>
                      <a:satMod val="250000"/>
                    </a:srgbClr>
                  </a:gs>
                  <a:gs pos="100000">
                    <a:srgbClr val="EB641B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641B"/>
                </a:solidFill>
                <a:prstDash val="solid"/>
              </a:ln>
              <a:effectLst>
                <a:glow rad="228600">
                  <a:srgbClr val="EB641B">
                    <a:satMod val="175000"/>
                    <a:alpha val="40000"/>
                  </a:srgb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研究内容与初步成果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99" name="Group 19"/>
          <p:cNvGrpSpPr/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100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2DA2BF"/>
                </a:gs>
                <a:gs pos="100000">
                  <a:srgbClr val="2DA2BF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黑体" panose="02010609060101010101" pitchFamily="49" charset="-122"/>
              </a:endParaRPr>
            </a:p>
          </p:txBody>
        </p:sp>
        <p:grpSp>
          <p:nvGrpSpPr>
            <p:cNvPr id="101" name="Group 21"/>
            <p:cNvGrpSpPr/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102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</a:endParaRPr>
              </a:p>
            </p:txBody>
          </p:sp>
          <p:sp>
            <p:nvSpPr>
              <p:cNvPr id="103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9639D">
                      <a:tint val="62000"/>
                      <a:satMod val="180000"/>
                    </a:srgbClr>
                  </a:gs>
                  <a:gs pos="65000">
                    <a:srgbClr val="39639D">
                      <a:tint val="32000"/>
                      <a:satMod val="250000"/>
                    </a:srgbClr>
                  </a:gs>
                  <a:gs pos="100000">
                    <a:srgbClr val="39639D">
                      <a:tint val="23000"/>
                      <a:satMod val="30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9639D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 Unicode" panose="020B0602030504020204"/>
                    <a:ea typeface="黑体" panose="02010609060101010101" pitchFamily="49" charset="-122"/>
                    <a:cs typeface="+mn-cs"/>
                  </a:rPr>
                  <a:t>创新点及工作计划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anose="020B0602030504020204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gray">
          <a:xfrm>
            <a:off x="4592529" y="3322374"/>
            <a:ext cx="3967282" cy="353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gray">
          <a:xfrm>
            <a:off x="4605181" y="2826275"/>
            <a:ext cx="4247873" cy="368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gray">
          <a:xfrm>
            <a:off x="4605181" y="2277686"/>
            <a:ext cx="4253098" cy="3383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>
            <a:off x="4605182" y="1400163"/>
            <a:ext cx="4253098" cy="602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rgbClr val="0070C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4605182" y="785794"/>
            <a:ext cx="4181660" cy="5286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rgbClr val="0070C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TextBox 57"/>
          <p:cNvSpPr txBox="1"/>
          <p:nvPr/>
        </p:nvSpPr>
        <p:spPr>
          <a:xfrm>
            <a:off x="214282" y="3010111"/>
            <a:ext cx="571504" cy="120032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研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究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设想</a:t>
            </a:r>
            <a:endParaRPr lang="en-US" altLang="zh-CN" dirty="0" smtClean="0"/>
          </a:p>
        </p:txBody>
      </p:sp>
      <p:sp>
        <p:nvSpPr>
          <p:cNvPr id="12" name="TextBox 58"/>
          <p:cNvSpPr txBox="1"/>
          <p:nvPr/>
        </p:nvSpPr>
        <p:spPr>
          <a:xfrm>
            <a:off x="1000100" y="3148611"/>
            <a:ext cx="141166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大开口复合材料层合板的损伤</a:t>
            </a:r>
            <a:endParaRPr lang="zh-CN" altLang="en-US" dirty="0"/>
          </a:p>
        </p:txBody>
      </p:sp>
      <p:sp>
        <p:nvSpPr>
          <p:cNvPr id="13" name="TextBox 60"/>
          <p:cNvSpPr txBox="1"/>
          <p:nvPr/>
        </p:nvSpPr>
        <p:spPr>
          <a:xfrm>
            <a:off x="2759640" y="1042183"/>
            <a:ext cx="121444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实验研究</a:t>
            </a:r>
            <a:endParaRPr lang="zh-CN" altLang="en-US" dirty="0"/>
          </a:p>
        </p:txBody>
      </p:sp>
      <p:sp>
        <p:nvSpPr>
          <p:cNvPr id="14" name="TextBox 61"/>
          <p:cNvSpPr txBox="1"/>
          <p:nvPr/>
        </p:nvSpPr>
        <p:spPr>
          <a:xfrm>
            <a:off x="2737741" y="2964147"/>
            <a:ext cx="120651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数值模拟理论</a:t>
            </a:r>
            <a:endParaRPr lang="zh-CN" altLang="en-US" dirty="0"/>
          </a:p>
        </p:txBody>
      </p:sp>
      <p:sp>
        <p:nvSpPr>
          <p:cNvPr id="15" name="TextBox 67"/>
          <p:cNvSpPr txBox="1"/>
          <p:nvPr/>
        </p:nvSpPr>
        <p:spPr>
          <a:xfrm>
            <a:off x="2756173" y="5289724"/>
            <a:ext cx="157163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ABAQUS</a:t>
            </a:r>
            <a:r>
              <a:rPr lang="zh-CN" altLang="en-US" dirty="0" smtClean="0"/>
              <a:t>中应用</a:t>
            </a:r>
            <a:endParaRPr lang="zh-CN" altLang="en-US" dirty="0"/>
          </a:p>
        </p:txBody>
      </p:sp>
      <p:cxnSp>
        <p:nvCxnSpPr>
          <p:cNvPr id="17" name="肘形连接符 16"/>
          <p:cNvCxnSpPr>
            <a:stCxn id="12" idx="3"/>
            <a:endCxn id="13" idx="1"/>
          </p:cNvCxnSpPr>
          <p:nvPr/>
        </p:nvCxnSpPr>
        <p:spPr>
          <a:xfrm flipV="1">
            <a:off x="2411760" y="1226849"/>
            <a:ext cx="347880" cy="23834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2" idx="3"/>
            <a:endCxn id="14" idx="1"/>
          </p:cNvCxnSpPr>
          <p:nvPr/>
        </p:nvCxnSpPr>
        <p:spPr>
          <a:xfrm flipV="1">
            <a:off x="2411760" y="3287313"/>
            <a:ext cx="325981" cy="32296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6"/>
          <p:cNvSpPr txBox="1"/>
          <p:nvPr/>
        </p:nvSpPr>
        <p:spPr>
          <a:xfrm>
            <a:off x="4788024" y="830831"/>
            <a:ext cx="4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电测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法：电阻应变片和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TST3682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应变仪；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88024" y="1428736"/>
            <a:ext cx="3927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光测法：使用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3D DIC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方法和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PMLAB DIC-3D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软件系统；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21660" y="2249285"/>
            <a:ext cx="3812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Hashin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失效准则；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31207" y="2834237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连续损伤模型；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57045" y="3297605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线性退化模型对比指数退化模型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4" name="直接箭头连接符 23"/>
          <p:cNvCxnSpPr>
            <a:stCxn id="13" idx="3"/>
            <a:endCxn id="9" idx="1"/>
          </p:cNvCxnSpPr>
          <p:nvPr/>
        </p:nvCxnSpPr>
        <p:spPr>
          <a:xfrm>
            <a:off x="3974086" y="1226849"/>
            <a:ext cx="631096" cy="47457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4" idx="3"/>
            <a:endCxn id="8" idx="1"/>
          </p:cNvCxnSpPr>
          <p:nvPr/>
        </p:nvCxnSpPr>
        <p:spPr>
          <a:xfrm flipV="1">
            <a:off x="3944259" y="2446879"/>
            <a:ext cx="660922" cy="8404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4" idx="3"/>
            <a:endCxn id="7" idx="1"/>
          </p:cNvCxnSpPr>
          <p:nvPr/>
        </p:nvCxnSpPr>
        <p:spPr>
          <a:xfrm flipV="1">
            <a:off x="3944259" y="3010488"/>
            <a:ext cx="660922" cy="2768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5" idx="3"/>
            <a:endCxn id="32" idx="1"/>
          </p:cNvCxnSpPr>
          <p:nvPr/>
        </p:nvCxnSpPr>
        <p:spPr>
          <a:xfrm>
            <a:off x="4327809" y="5612890"/>
            <a:ext cx="296469" cy="1380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1"/>
            <a:endCxn id="11" idx="3"/>
          </p:cNvCxnSpPr>
          <p:nvPr/>
        </p:nvCxnSpPr>
        <p:spPr>
          <a:xfrm flipH="1">
            <a:off x="785786" y="3610276"/>
            <a:ext cx="214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12" idx="3"/>
            <a:endCxn id="15" idx="1"/>
          </p:cNvCxnSpPr>
          <p:nvPr/>
        </p:nvCxnSpPr>
        <p:spPr>
          <a:xfrm>
            <a:off x="2411760" y="3610276"/>
            <a:ext cx="344413" cy="20026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4" idx="3"/>
            <a:endCxn id="6" idx="1"/>
          </p:cNvCxnSpPr>
          <p:nvPr/>
        </p:nvCxnSpPr>
        <p:spPr>
          <a:xfrm>
            <a:off x="3944259" y="3287313"/>
            <a:ext cx="648270" cy="2117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AutoShape 8"/>
          <p:cNvSpPr>
            <a:spLocks noChangeArrowheads="1"/>
          </p:cNvSpPr>
          <p:nvPr/>
        </p:nvSpPr>
        <p:spPr bwMode="gray">
          <a:xfrm>
            <a:off x="4624278" y="5438797"/>
            <a:ext cx="3929090" cy="3757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chemeClr val="accent5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713277" y="5476039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引用特征长度去除网格依赖性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/>
          <p:cNvCxnSpPr>
            <a:stCxn id="15" idx="3"/>
            <a:endCxn id="88" idx="1"/>
          </p:cNvCxnSpPr>
          <p:nvPr/>
        </p:nvCxnSpPr>
        <p:spPr>
          <a:xfrm>
            <a:off x="4327809" y="5612890"/>
            <a:ext cx="295062" cy="5085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AutoShape 8"/>
          <p:cNvSpPr>
            <a:spLocks noChangeArrowheads="1"/>
          </p:cNvSpPr>
          <p:nvPr/>
        </p:nvSpPr>
        <p:spPr bwMode="gray">
          <a:xfrm>
            <a:off x="4621259" y="3800864"/>
            <a:ext cx="3967282" cy="353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cxnSp>
        <p:nvCxnSpPr>
          <p:cNvPr id="54" name="直接箭头连接符 53"/>
          <p:cNvCxnSpPr>
            <a:stCxn id="14" idx="3"/>
            <a:endCxn id="53" idx="1"/>
          </p:cNvCxnSpPr>
          <p:nvPr/>
        </p:nvCxnSpPr>
        <p:spPr>
          <a:xfrm>
            <a:off x="3944259" y="3287313"/>
            <a:ext cx="677000" cy="69022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4748348" y="3787736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剪切非线性效应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AutoShape 8"/>
          <p:cNvSpPr>
            <a:spLocks noChangeArrowheads="1"/>
          </p:cNvSpPr>
          <p:nvPr/>
        </p:nvSpPr>
        <p:spPr bwMode="gray">
          <a:xfrm>
            <a:off x="4625603" y="4308619"/>
            <a:ext cx="3967282" cy="353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4757045" y="4308619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就地强度（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in-situ strength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）效应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1" name="直接箭头连接符 70"/>
          <p:cNvCxnSpPr>
            <a:stCxn id="13" idx="3"/>
            <a:endCxn id="10" idx="1"/>
          </p:cNvCxnSpPr>
          <p:nvPr/>
        </p:nvCxnSpPr>
        <p:spPr>
          <a:xfrm flipV="1">
            <a:off x="3974086" y="1050113"/>
            <a:ext cx="631096" cy="17673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5" name="AutoShape 8"/>
          <p:cNvSpPr>
            <a:spLocks noChangeArrowheads="1"/>
          </p:cNvSpPr>
          <p:nvPr/>
        </p:nvSpPr>
        <p:spPr bwMode="gray">
          <a:xfrm>
            <a:off x="4605182" y="4900406"/>
            <a:ext cx="3929090" cy="3893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chemeClr val="accent5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4893771" y="4900406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UAMT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子程序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0" name="直接箭头连接符 79"/>
          <p:cNvCxnSpPr>
            <a:stCxn id="15" idx="3"/>
            <a:endCxn id="75" idx="1"/>
          </p:cNvCxnSpPr>
          <p:nvPr/>
        </p:nvCxnSpPr>
        <p:spPr>
          <a:xfrm flipV="1">
            <a:off x="4327809" y="5095065"/>
            <a:ext cx="277373" cy="5178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AutoShape 8"/>
          <p:cNvSpPr>
            <a:spLocks noChangeArrowheads="1"/>
          </p:cNvSpPr>
          <p:nvPr/>
        </p:nvSpPr>
        <p:spPr bwMode="gray">
          <a:xfrm>
            <a:off x="4622871" y="5933524"/>
            <a:ext cx="3929090" cy="3757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chemeClr val="accent5"/>
            </a:solidFill>
            <a:prstDash val="sysDot"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4713277" y="5960390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引用粘性系数提高数值计算的收敛性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09" name="直接箭头连接符 108"/>
          <p:cNvCxnSpPr>
            <a:stCxn id="14" idx="3"/>
            <a:endCxn id="66" idx="1"/>
          </p:cNvCxnSpPr>
          <p:nvPr/>
        </p:nvCxnSpPr>
        <p:spPr>
          <a:xfrm>
            <a:off x="3944259" y="3287313"/>
            <a:ext cx="681344" cy="119798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 bwMode="auto">
          <a:xfrm>
            <a:off x="0" y="4058713"/>
            <a:ext cx="8316415" cy="24658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47370" y="917646"/>
            <a:ext cx="9133142" cy="3173468"/>
          </a:xfrm>
          <a:prstGeom prst="roundRect">
            <a:avLst>
              <a:gd name="adj" fmla="val 5757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244408" y="5970820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9</a:t>
            </a:fld>
            <a:endParaRPr lang="en-US" altLang="zh-CN" dirty="0"/>
          </a:p>
        </p:txBody>
      </p:sp>
      <p:sp>
        <p:nvSpPr>
          <p:cNvPr id="26" name="矩形 25"/>
          <p:cNvSpPr/>
          <p:nvPr/>
        </p:nvSpPr>
        <p:spPr>
          <a:xfrm>
            <a:off x="323528" y="4092286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speckle (Front side)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14082" y="6186790"/>
            <a:ext cx="4156907" cy="338554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Cutouts: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(a)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Ф60mm 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Ф80mm 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Ф100mm</a:t>
            </a:r>
            <a:endParaRPr lang="zh-CN" altLang="en-US" sz="1600" dirty="0"/>
          </a:p>
        </p:txBody>
      </p:sp>
      <p:sp>
        <p:nvSpPr>
          <p:cNvPr id="28" name="矩形 27"/>
          <p:cNvSpPr/>
          <p:nvPr/>
        </p:nvSpPr>
        <p:spPr>
          <a:xfrm>
            <a:off x="7302693" y="1011714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ayup sequences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320138" y="2287991"/>
                <a:ext cx="1699713" cy="3647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</m:t>
                                  </m:r>
                                  <m:r>
                                    <a:rPr lang="en-US" altLang="zh-CN" sz="1400" b="0" i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45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14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angle</m:t>
                      </m:r>
                      <m:r>
                        <m:rPr>
                          <m:nor/>
                        </m:rPr>
                        <a:rPr lang="en-US" altLang="zh-C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ply</m:t>
                      </m:r>
                    </m:oMath>
                  </m:oMathPara>
                </a14:m>
                <a:endPara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8" y="2287991"/>
                <a:ext cx="1699713" cy="3647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320138" y="1413129"/>
                <a:ext cx="1750987" cy="36503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1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14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unidirection-ply</a:t>
                </a:r>
                <a:endPara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8" y="1413129"/>
                <a:ext cx="1750987" cy="365036"/>
              </a:xfrm>
              <a:prstGeom prst="rect">
                <a:avLst/>
              </a:prstGeom>
              <a:blipFill rotWithShape="0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7320138" y="1845178"/>
                <a:ext cx="1788366" cy="3647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1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14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cross-ply</a:t>
                </a:r>
                <a:endPara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8" y="1845178"/>
                <a:ext cx="1788366" cy="364715"/>
              </a:xfrm>
              <a:prstGeom prst="rect">
                <a:avLst/>
              </a:prstGeom>
              <a:blipFill rotWithShape="0"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4051300" y="3609716"/>
            <a:ext cx="17684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Loading mode</a:t>
            </a:r>
          </a:p>
        </p:txBody>
      </p:sp>
      <p:sp>
        <p:nvSpPr>
          <p:cNvPr id="33" name="矩形 32"/>
          <p:cNvSpPr/>
          <p:nvPr/>
        </p:nvSpPr>
        <p:spPr>
          <a:xfrm>
            <a:off x="4283968" y="3813546"/>
            <a:ext cx="3440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control by 0.5mm/min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27984" y="4404421"/>
            <a:ext cx="4464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Digital Image Correlation (DIC) test</a:t>
            </a:r>
          </a:p>
        </p:txBody>
      </p:sp>
      <p:sp>
        <p:nvSpPr>
          <p:cNvPr id="36" name="矩形 35"/>
          <p:cNvSpPr/>
          <p:nvPr/>
        </p:nvSpPr>
        <p:spPr>
          <a:xfrm>
            <a:off x="4660210" y="4815268"/>
            <a:ext cx="30081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PMBLAB DIC-3D system Pro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2448*2048pix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 1f/</a:t>
            </a:r>
            <a:r>
              <a:rPr lang="en-US" altLang="zh-CN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algorithms: ZNSSD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4460968"/>
            <a:ext cx="1187240" cy="165683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680" y="4460968"/>
            <a:ext cx="1210601" cy="1651703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8255" y="4466247"/>
            <a:ext cx="1208719" cy="1674996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96416" y="9066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实验系统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15924" y="1212937"/>
            <a:ext cx="3704162" cy="2549329"/>
            <a:chOff x="3972424" y="1222777"/>
            <a:chExt cx="3704162" cy="2549329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2424" y="1222777"/>
              <a:ext cx="3664121" cy="2549329"/>
            </a:xfrm>
            <a:prstGeom prst="rect">
              <a:avLst/>
            </a:prstGeom>
          </p:spPr>
        </p:pic>
        <p:pic>
          <p:nvPicPr>
            <p:cNvPr id="52" name="图片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3050424"/>
              <a:ext cx="872338" cy="6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矩形 13"/>
            <p:cNvSpPr>
              <a:spLocks noChangeArrowheads="1"/>
            </p:cNvSpPr>
            <p:nvPr/>
          </p:nvSpPr>
          <p:spPr bwMode="auto">
            <a:xfrm>
              <a:off x="6804248" y="3470682"/>
              <a:ext cx="728535" cy="2463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rgbClr val="FF0000"/>
                  </a:solidFill>
                </a:rPr>
                <a:t>TST</a:t>
              </a:r>
              <a:r>
                <a:rPr lang="zh-CN" altLang="en-US" sz="1000" dirty="0" smtClean="0">
                  <a:solidFill>
                    <a:srgbClr val="FF0000"/>
                  </a:solidFill>
                </a:rPr>
                <a:t>3826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54" name="对象 53"/>
          <p:cNvGraphicFramePr>
            <a:graphicFrameLocks noChangeAspect="1"/>
          </p:cNvGraphicFramePr>
          <p:nvPr/>
        </p:nvGraphicFramePr>
        <p:xfrm>
          <a:off x="3906977" y="590408"/>
          <a:ext cx="3373456" cy="3033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2" name="Visio" r:id="rId12" imgW="7386955" imgH="6624955" progId="Visio.Drawing.15">
                  <p:embed/>
                </p:oleObj>
              </mc:Choice>
              <mc:Fallback>
                <p:oleObj name="Visio" r:id="rId12" imgW="7386955" imgH="6624955" progId="Visio.Drawing.15">
                  <p:embed/>
                  <p:pic>
                    <p:nvPicPr>
                      <p:cNvPr id="0" name="图片 5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977" y="590408"/>
                        <a:ext cx="3373456" cy="30334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矩形 54"/>
          <p:cNvSpPr/>
          <p:nvPr/>
        </p:nvSpPr>
        <p:spPr>
          <a:xfrm>
            <a:off x="3869463" y="2042656"/>
            <a:ext cx="36420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应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变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片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布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局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标题 2"/>
          <p:cNvSpPr txBox="1"/>
          <p:nvPr/>
        </p:nvSpPr>
        <p:spPr>
          <a:xfrm>
            <a:off x="285720" y="285728"/>
            <a:ext cx="6806560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研究内容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</a:rPr>
              <a:t>与初步成果</a:t>
            </a:r>
          </a:p>
          <a:p>
            <a:pPr lvl="0">
              <a:spcBef>
                <a:spcPct val="0"/>
              </a:spcBef>
              <a:defRPr/>
            </a:pPr>
            <a:endParaRPr lang="zh-CN" alt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1848</Words>
  <Application>Microsoft Office PowerPoint</Application>
  <PresentationFormat>全屏显示(4:3)</PresentationFormat>
  <Paragraphs>418</Paragraphs>
  <Slides>28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黑体</vt:lpstr>
      <vt:lpstr>华文楷体</vt:lpstr>
      <vt:lpstr>宋体</vt:lpstr>
      <vt:lpstr>Arial</vt:lpstr>
      <vt:lpstr>Calibri</vt:lpstr>
      <vt:lpstr>Cambria Math</vt:lpstr>
      <vt:lpstr>Century Schoolbook</vt:lpstr>
      <vt:lpstr>Lucida Sans Unicode</vt:lpstr>
      <vt:lpstr>Symbol</vt:lpstr>
      <vt:lpstr>Times New Roman</vt:lpstr>
      <vt:lpstr>Wingdings</vt:lpstr>
      <vt:lpstr>Wingdings 2</vt:lpstr>
      <vt:lpstr>凸显</vt:lpstr>
      <vt:lpstr>Visio</vt:lpstr>
      <vt:lpstr>Equation.KSEE3</vt:lpstr>
      <vt:lpstr>Microsoft 公式 3.0</vt:lpstr>
      <vt:lpstr>大开口复合材料层合板的          渐进失效分析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复合材料层合板及点阵结构的损伤检测方法研究</dc:title>
  <dc:creator/>
  <cp:lastModifiedBy>dell</cp:lastModifiedBy>
  <cp:revision>618</cp:revision>
  <dcterms:created xsi:type="dcterms:W3CDTF">2018-03-15T09:03:42Z</dcterms:created>
  <dcterms:modified xsi:type="dcterms:W3CDTF">2018-03-16T02:39:37Z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